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Source Serif Pro"/>
      <p:regular r:id="rId21"/>
      <p:bold r:id="rId22"/>
      <p:italic r:id="rId23"/>
      <p:boldItalic r:id="rId24"/>
    </p:embeddedFont>
    <p:embeddedFont>
      <p:font typeface="Fira Mono"/>
      <p:regular r:id="rId25"/>
      <p:bold r:id="rId26"/>
    </p:embeddedFont>
    <p:embeddedFont>
      <p:font typeface="Fira Sans"/>
      <p:regular r:id="rId27"/>
      <p:bold r:id="rId28"/>
      <p:italic r:id="rId29"/>
      <p:boldItalic r:id="rId30"/>
    </p:embeddedFont>
    <p:embeddedFont>
      <p:font typeface="Fira Sans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SourceSerifPro-bold.fntdata"/><Relationship Id="rId21" Type="http://schemas.openxmlformats.org/officeDocument/2006/relationships/font" Target="fonts/SourceSerifPro-regular.fntdata"/><Relationship Id="rId24" Type="http://schemas.openxmlformats.org/officeDocument/2006/relationships/font" Target="fonts/SourceSerifPro-boldItalic.fntdata"/><Relationship Id="rId23" Type="http://schemas.openxmlformats.org/officeDocument/2006/relationships/font" Target="fonts/SourceSerifPr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Mono-bold.fntdata"/><Relationship Id="rId25" Type="http://schemas.openxmlformats.org/officeDocument/2006/relationships/font" Target="fonts/FiraMono-regular.fntdata"/><Relationship Id="rId28" Type="http://schemas.openxmlformats.org/officeDocument/2006/relationships/font" Target="fonts/FiraSans-bold.fntdata"/><Relationship Id="rId27" Type="http://schemas.openxmlformats.org/officeDocument/2006/relationships/font" Target="fonts/Fira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Light-regular.fntdata"/><Relationship Id="rId30" Type="http://schemas.openxmlformats.org/officeDocument/2006/relationships/font" Target="fonts/FiraSans-boldItalic.fntdata"/><Relationship Id="rId11" Type="http://schemas.openxmlformats.org/officeDocument/2006/relationships/slide" Target="slides/slide6.xml"/><Relationship Id="rId33" Type="http://schemas.openxmlformats.org/officeDocument/2006/relationships/font" Target="fonts/FiraSansLight-italic.fntdata"/><Relationship Id="rId10" Type="http://schemas.openxmlformats.org/officeDocument/2006/relationships/slide" Target="slides/slide5.xml"/><Relationship Id="rId32" Type="http://schemas.openxmlformats.org/officeDocument/2006/relationships/font" Target="fonts/FiraSansLight-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FiraSansLigh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3dce0dd5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3dce0dd5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notes throughout for commentary!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6f6a46fd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6f6a46fd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in every environment. You don’t need to know what this means, but if you want to know feel free to ask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8687597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8687597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86875976e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86875976e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key: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Interactions</a:t>
            </a:r>
            <a:endParaRPr/>
          </a:p>
          <a:p>
            <a:pPr indent="-298450" lvl="0" marL="457200" rtl="0" algn="l">
              <a:spcBef>
                <a:spcPts val="0"/>
              </a:spcBef>
              <a:spcAft>
                <a:spcPts val="0"/>
              </a:spcAft>
              <a:buSzPts val="1100"/>
              <a:buAutoNum type="arabicPeriod"/>
            </a:pPr>
            <a:r>
              <a:rPr lang="en"/>
              <a:t>Definitions</a:t>
            </a:r>
            <a:endParaRPr/>
          </a:p>
          <a:p>
            <a:pPr indent="-298450" lvl="0" marL="457200" rtl="0" algn="l">
              <a:spcBef>
                <a:spcPts val="0"/>
              </a:spcBef>
              <a:spcAft>
                <a:spcPts val="0"/>
              </a:spcAft>
              <a:buSzPts val="1100"/>
              <a:buAutoNum type="arabicPeriod"/>
            </a:pPr>
            <a:r>
              <a:rPr lang="en"/>
              <a:t>Interactions</a:t>
            </a:r>
            <a:endParaRPr/>
          </a:p>
          <a:p>
            <a:pPr indent="-298450" lvl="0" marL="457200" rtl="0" algn="l">
              <a:spcBef>
                <a:spcPts val="0"/>
              </a:spcBef>
              <a:spcAft>
                <a:spcPts val="0"/>
              </a:spcAft>
              <a:buSzPts val="1100"/>
              <a:buAutoNum type="arabicPeriod"/>
            </a:pPr>
            <a:r>
              <a:rPr lang="en"/>
              <a:t>Definitions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86875976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86875976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86875976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86875976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6d6c65ba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6d6c65ba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while waiting for people to show up :D)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93dce0dd5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93dce0dd5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Also, don’t ask homework questions please!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3dce0dd5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3dce0dd5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program is both something that must be technically correct and easy to read. Programs are instructions to computers, but they are also documentation for people to understand what the computer is doing.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 programs aren’t specific and correct, the computer won’t be able to understand you. However, even if your code runs correctly, without good style, commenting, and layout, other people (or even yourself) reading your code will be confused as to what it does (including your graders in this class </a:t>
            </a:r>
            <a:r>
              <a:rPr lang="en"/>
              <a:t>😮). Just as an essay written with no punctuation, bad grammar, or poor handwriting can be confusing, code that has undescriptive names, bad spacing, really long lines, or no commenting to explain what it does can be totally unreadable!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Code doesn’t have to be confusing — if it’s properly documented and organized, it can be read just as you would an essay. In this class, you’ll learn how to read and write code that you understand!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3dce0dd5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3dce0dd5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3dce0dd5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3dce0dd5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erif Pro"/>
                <a:ea typeface="Source Serif Pro"/>
                <a:cs typeface="Source Serif Pro"/>
                <a:sym typeface="Source Serif Pro"/>
              </a:rPr>
              <a:t>Why is knowing the difference between kinds of expressions important? They’re the building blocks of everything we do in Pyret. They’re also a great example of the unconscious thinking we do every day that must be made explicit in a program. </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l">
              <a:spcBef>
                <a:spcPts val="0"/>
              </a:spcBef>
              <a:spcAft>
                <a:spcPts val="0"/>
              </a:spcAft>
              <a:buNone/>
            </a:pPr>
            <a:r>
              <a:rPr lang="en">
                <a:latin typeface="Source Serif Pro"/>
                <a:ea typeface="Source Serif Pro"/>
                <a:cs typeface="Source Serif Pro"/>
                <a:sym typeface="Source Serif Pro"/>
              </a:rPr>
              <a:t>If I tell you, “hey, can you divide the word ‘hi’ by the word ‘bye’?,” you’d probably say something like, “uhh…</a:t>
            </a:r>
            <a:r>
              <a:rPr lang="en">
                <a:latin typeface="Source Serif Pro"/>
                <a:ea typeface="Source Serif Pro"/>
                <a:cs typeface="Source Serif Pro"/>
                <a:sym typeface="Source Serif Pro"/>
              </a:rPr>
              <a:t> what do you mean? That doesn’t make any sense. Dividing is for numbers.”</a:t>
            </a:r>
            <a:r>
              <a:rPr lang="en">
                <a:latin typeface="Source Serif Pro"/>
                <a:ea typeface="Source Serif Pro"/>
                <a:cs typeface="Source Serif Pro"/>
                <a:sym typeface="Source Serif Pro"/>
              </a:rPr>
              <a:t> This comes really naturally to us. Pyret is the exact same way! If you try to say: </a:t>
            </a:r>
            <a:br>
              <a:rPr lang="en"/>
            </a:br>
            <a:br>
              <a:rPr lang="en"/>
            </a:br>
            <a:r>
              <a:rPr lang="en" sz="1200">
                <a:solidFill>
                  <a:srgbClr val="212121"/>
                </a:solidFill>
                <a:highlight>
                  <a:schemeClr val="lt2"/>
                </a:highlight>
                <a:latin typeface="Fira Mono"/>
                <a:ea typeface="Fira Mono"/>
                <a:cs typeface="Fira Mono"/>
                <a:sym typeface="Fira Mono"/>
              </a:rPr>
              <a:t>&gt;&gt; "hi" / "bye"</a:t>
            </a:r>
            <a:endParaRPr sz="1200">
              <a:solidFill>
                <a:srgbClr val="212121"/>
              </a:solidFill>
              <a:highlight>
                <a:schemeClr val="lt2"/>
              </a:highlight>
              <a:latin typeface="Fira Mono"/>
              <a:ea typeface="Fira Mono"/>
              <a:cs typeface="Fira Mono"/>
              <a:sym typeface="Fira Mono"/>
            </a:endParaRPr>
          </a:p>
          <a:p>
            <a:pPr indent="0" lvl="0" marL="0" rtl="0" algn="l">
              <a:spcBef>
                <a:spcPts val="0"/>
              </a:spcBef>
              <a:spcAft>
                <a:spcPts val="0"/>
              </a:spcAft>
              <a:buNone/>
            </a:pPr>
            <a:r>
              <a:t/>
            </a:r>
            <a:endParaRPr sz="1400">
              <a:solidFill>
                <a:srgbClr val="212121"/>
              </a:solidFill>
              <a:highlight>
                <a:schemeClr val="lt2"/>
              </a:highlight>
              <a:latin typeface="Fira Mono"/>
              <a:ea typeface="Fira Mono"/>
              <a:cs typeface="Fira Mono"/>
              <a:sym typeface="Fira Mono"/>
            </a:endParaRPr>
          </a:p>
          <a:p>
            <a:pPr indent="0" lvl="0" marL="0" rtl="0" algn="l">
              <a:spcBef>
                <a:spcPts val="0"/>
              </a:spcBef>
              <a:spcAft>
                <a:spcPts val="0"/>
              </a:spcAft>
              <a:buNone/>
            </a:pPr>
            <a:r>
              <a:rPr lang="en">
                <a:solidFill>
                  <a:schemeClr val="dk1"/>
                </a:solidFill>
                <a:latin typeface="Source Serif Pro"/>
                <a:ea typeface="Source Serif Pro"/>
                <a:cs typeface="Source Serif Pro"/>
                <a:sym typeface="Source Serif Pro"/>
              </a:rPr>
              <a:t>Pyret will give you an error: </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200">
                <a:solidFill>
                  <a:schemeClr val="dk1"/>
                </a:solidFill>
                <a:highlight>
                  <a:srgbClr val="FFF2F2"/>
                </a:highlight>
              </a:rPr>
              <a:t>The / operator expects to be given two Numbers.</a:t>
            </a:r>
            <a:endParaRPr sz="1200">
              <a:solidFill>
                <a:schemeClr val="dk1"/>
              </a:solidFill>
              <a:highlight>
                <a:srgbClr val="FFF2F2"/>
              </a:highlight>
            </a:endParaRPr>
          </a:p>
          <a:p>
            <a:pPr indent="0" lvl="0" marL="0" rtl="0" algn="l">
              <a:spcBef>
                <a:spcPts val="0"/>
              </a:spcBef>
              <a:spcAft>
                <a:spcPts val="0"/>
              </a:spcAft>
              <a:buNone/>
            </a:pPr>
            <a:r>
              <a:t/>
            </a:r>
            <a:endParaRPr sz="900">
              <a:solidFill>
                <a:schemeClr val="dk1"/>
              </a:solidFill>
              <a:highlight>
                <a:srgbClr val="FFF2F2"/>
              </a:highlight>
            </a:endParaRPr>
          </a:p>
          <a:p>
            <a:pPr indent="0" lvl="0" marL="0" rtl="0" algn="l">
              <a:spcBef>
                <a:spcPts val="0"/>
              </a:spcBef>
              <a:spcAft>
                <a:spcPts val="0"/>
              </a:spcAft>
              <a:buClr>
                <a:schemeClr val="dk1"/>
              </a:buClr>
              <a:buSzPts val="1100"/>
              <a:buFont typeface="Arial"/>
              <a:buNone/>
            </a:pPr>
            <a:r>
              <a:rPr lang="en">
                <a:solidFill>
                  <a:schemeClr val="dk1"/>
                </a:solidFill>
                <a:latin typeface="Source Serif Pro"/>
                <a:ea typeface="Source Serif Pro"/>
                <a:cs typeface="Source Serif Pro"/>
                <a:sym typeface="Source Serif Pro"/>
              </a:rPr>
              <a:t> In Pyret, all operators (such as rotate, num-min, –, and more which you will continue to learn) expect a certain number and kind of “arguments” as input and output a certain kind of value as an answer. To break that statement down a little more, let’s continue using </a:t>
            </a:r>
            <a:r>
              <a:rPr lang="en" sz="1000">
                <a:solidFill>
                  <a:schemeClr val="dk1"/>
                </a:solidFill>
                <a:highlight>
                  <a:srgbClr val="F3F3F3"/>
                </a:highlight>
                <a:latin typeface="Fira Mono"/>
                <a:ea typeface="Fira Mono"/>
                <a:cs typeface="Fira Mono"/>
                <a:sym typeface="Fira Mono"/>
              </a:rPr>
              <a:t>/</a:t>
            </a:r>
            <a:r>
              <a:rPr lang="en">
                <a:solidFill>
                  <a:schemeClr val="dk1"/>
                </a:solidFill>
                <a:latin typeface="Source Serif Pro"/>
                <a:ea typeface="Source Serif Pro"/>
                <a:cs typeface="Source Serif Pro"/>
                <a:sym typeface="Source Serif Pro"/>
              </a:rPr>
              <a:t> as an example. </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rPr lang="en">
                <a:solidFill>
                  <a:schemeClr val="dk1"/>
                </a:solidFill>
                <a:latin typeface="Source Serif Pro"/>
                <a:ea typeface="Source Serif Pro"/>
                <a:cs typeface="Source Serif Pro"/>
                <a:sym typeface="Source Serif Pro"/>
              </a:rPr>
              <a:t>The operator </a:t>
            </a:r>
            <a:r>
              <a:rPr lang="en" sz="1000">
                <a:solidFill>
                  <a:schemeClr val="dk1"/>
                </a:solidFill>
                <a:highlight>
                  <a:srgbClr val="F3F3F3"/>
                </a:highlight>
                <a:latin typeface="Fira Mono"/>
                <a:ea typeface="Fira Mono"/>
                <a:cs typeface="Fira Mono"/>
                <a:sym typeface="Fira Mono"/>
              </a:rPr>
              <a:t>/</a:t>
            </a:r>
            <a:r>
              <a:rPr lang="en">
                <a:solidFill>
                  <a:schemeClr val="dk1"/>
                </a:solidFill>
                <a:latin typeface="Source Serif Pro"/>
                <a:ea typeface="Source Serif Pro"/>
                <a:cs typeface="Source Serif Pro"/>
                <a:sym typeface="Source Serif Pro"/>
              </a:rPr>
              <a:t> expects 2 Numbers as input — that’s why if you use </a:t>
            </a:r>
            <a:r>
              <a:rPr lang="en" sz="1000">
                <a:solidFill>
                  <a:schemeClr val="dk1"/>
                </a:solidFill>
                <a:highlight>
                  <a:srgbClr val="F3F3F3"/>
                </a:highlight>
                <a:latin typeface="Fira Mono"/>
                <a:ea typeface="Fira Mono"/>
                <a:cs typeface="Fira Mono"/>
                <a:sym typeface="Fira Mono"/>
              </a:rPr>
              <a:t>/</a:t>
            </a:r>
            <a:r>
              <a:rPr lang="en">
                <a:solidFill>
                  <a:schemeClr val="dk1"/>
                </a:solidFill>
                <a:latin typeface="Source Serif Pro"/>
                <a:ea typeface="Source Serif Pro"/>
                <a:cs typeface="Source Serif Pro"/>
                <a:sym typeface="Source Serif Pro"/>
              </a:rPr>
              <a:t> with 2 Strings, like above, it breaks! Additionally, dividing a Number by a Number should always produce a Number! That’s why you’re allowed to say something like: </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rPr lang="en" sz="1200">
                <a:solidFill>
                  <a:srgbClr val="212121"/>
                </a:solidFill>
                <a:highlight>
                  <a:srgbClr val="EEEEEE"/>
                </a:highlight>
                <a:latin typeface="Fira Mono"/>
                <a:ea typeface="Fira Mono"/>
                <a:cs typeface="Fira Mono"/>
                <a:sym typeface="Fira Mono"/>
              </a:rPr>
              <a:t>&gt;&gt; (2 / 4) / 8</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rPr lang="en">
                <a:solidFill>
                  <a:schemeClr val="dk1"/>
                </a:solidFill>
                <a:latin typeface="Source Serif Pro"/>
                <a:ea typeface="Source Serif Pro"/>
                <a:cs typeface="Source Serif Pro"/>
                <a:sym typeface="Source Serif Pro"/>
              </a:rPr>
              <a:t>By the order of operations, you should compute </a:t>
            </a:r>
            <a:r>
              <a:rPr lang="en" sz="1000">
                <a:solidFill>
                  <a:schemeClr val="dk1"/>
                </a:solidFill>
                <a:highlight>
                  <a:srgbClr val="F3F3F3"/>
                </a:highlight>
                <a:latin typeface="Fira Mono"/>
                <a:ea typeface="Fira Mono"/>
                <a:cs typeface="Fira Mono"/>
                <a:sym typeface="Fira Mono"/>
              </a:rPr>
              <a:t>(2 / 4)</a:t>
            </a:r>
            <a:r>
              <a:rPr lang="en">
                <a:solidFill>
                  <a:schemeClr val="dk1"/>
                </a:solidFill>
                <a:latin typeface="Source Serif Pro"/>
                <a:ea typeface="Source Serif Pro"/>
                <a:cs typeface="Source Serif Pro"/>
                <a:sym typeface="Source Serif Pro"/>
              </a:rPr>
              <a:t> first, then compute that answer over 8. How does Pyret know everything will be okay? </a:t>
            </a:r>
            <a:r>
              <a:rPr lang="en" sz="1000">
                <a:solidFill>
                  <a:schemeClr val="dk1"/>
                </a:solidFill>
                <a:highlight>
                  <a:srgbClr val="F3F3F3"/>
                </a:highlight>
                <a:latin typeface="Fira Mono"/>
                <a:ea typeface="Fira Mono"/>
                <a:cs typeface="Fira Mono"/>
                <a:sym typeface="Fira Mono"/>
              </a:rPr>
              <a:t>(2 / 4)</a:t>
            </a:r>
            <a:r>
              <a:rPr lang="en">
                <a:solidFill>
                  <a:schemeClr val="dk1"/>
                </a:solidFill>
                <a:latin typeface="Source Serif Pro"/>
                <a:ea typeface="Source Serif Pro"/>
                <a:cs typeface="Source Serif Pro"/>
                <a:sym typeface="Source Serif Pro"/>
              </a:rPr>
              <a:t> is an expression that hasn’t been computed yet, so it could theoretically be anything. However, since using </a:t>
            </a:r>
            <a:r>
              <a:rPr lang="en" sz="1000">
                <a:solidFill>
                  <a:schemeClr val="dk1"/>
                </a:solidFill>
                <a:highlight>
                  <a:srgbClr val="F3F3F3"/>
                </a:highlight>
                <a:latin typeface="Fira Mono"/>
                <a:ea typeface="Fira Mono"/>
                <a:cs typeface="Fira Mono"/>
                <a:sym typeface="Fira Mono"/>
              </a:rPr>
              <a:t>/</a:t>
            </a:r>
            <a:r>
              <a:rPr lang="en">
                <a:solidFill>
                  <a:schemeClr val="dk1"/>
                </a:solidFill>
                <a:latin typeface="Source Serif Pro"/>
                <a:ea typeface="Source Serif Pro"/>
                <a:cs typeface="Source Serif Pro"/>
                <a:sym typeface="Source Serif Pro"/>
              </a:rPr>
              <a:t> should always produce a Number, Pyret feels confident that </a:t>
            </a:r>
            <a:r>
              <a:rPr lang="en" sz="1000">
                <a:solidFill>
                  <a:schemeClr val="dk1"/>
                </a:solidFill>
                <a:highlight>
                  <a:srgbClr val="F3F3F3"/>
                </a:highlight>
                <a:latin typeface="Fira Mono"/>
                <a:ea typeface="Fira Mono"/>
                <a:cs typeface="Fira Mono"/>
                <a:sym typeface="Fira Mono"/>
              </a:rPr>
              <a:t>(2 / 4)</a:t>
            </a:r>
            <a:r>
              <a:rPr lang="en">
                <a:solidFill>
                  <a:schemeClr val="dk1"/>
                </a:solidFill>
                <a:latin typeface="Source Serif Pro"/>
                <a:ea typeface="Source Serif Pro"/>
                <a:cs typeface="Source Serif Pro"/>
                <a:sym typeface="Source Serif Pro"/>
              </a:rPr>
              <a:t> should be a Number at the end even if it hasn’t figured out what the value of </a:t>
            </a:r>
            <a:r>
              <a:rPr lang="en" sz="1000">
                <a:solidFill>
                  <a:schemeClr val="dk1"/>
                </a:solidFill>
                <a:highlight>
                  <a:srgbClr val="F3F3F3"/>
                </a:highlight>
                <a:latin typeface="Fira Mono"/>
                <a:ea typeface="Fira Mono"/>
                <a:cs typeface="Fira Mono"/>
                <a:sym typeface="Fira Mono"/>
              </a:rPr>
              <a:t>(2 / 4)</a:t>
            </a:r>
            <a:r>
              <a:rPr lang="en">
                <a:solidFill>
                  <a:schemeClr val="dk1"/>
                </a:solidFill>
                <a:latin typeface="Source Serif Pro"/>
                <a:ea typeface="Source Serif Pro"/>
                <a:cs typeface="Source Serif Pro"/>
                <a:sym typeface="Source Serif Pro"/>
              </a:rPr>
              <a:t> is right now. Thus, it also feels confident that </a:t>
            </a:r>
            <a:r>
              <a:rPr lang="en" sz="1000">
                <a:solidFill>
                  <a:schemeClr val="dk1"/>
                </a:solidFill>
                <a:highlight>
                  <a:srgbClr val="F3F3F3"/>
                </a:highlight>
                <a:latin typeface="Fira Mono"/>
                <a:ea typeface="Fira Mono"/>
                <a:cs typeface="Fira Mono"/>
                <a:sym typeface="Fira Mono"/>
              </a:rPr>
              <a:t>(2 / 4)</a:t>
            </a:r>
            <a:r>
              <a:rPr lang="en">
                <a:solidFill>
                  <a:schemeClr val="dk1"/>
                </a:solidFill>
                <a:latin typeface="Source Serif Pro"/>
                <a:ea typeface="Source Serif Pro"/>
                <a:cs typeface="Source Serif Pro"/>
                <a:sym typeface="Source Serif Pro"/>
              </a:rPr>
              <a:t> can be used as the argument to another division!</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rPr lang="en">
                <a:solidFill>
                  <a:schemeClr val="dk1"/>
                </a:solidFill>
                <a:latin typeface="Source Serif Pro"/>
                <a:ea typeface="Source Serif Pro"/>
                <a:cs typeface="Source Serif Pro"/>
                <a:sym typeface="Source Serif Pro"/>
              </a:rPr>
              <a:t>You’ll learn more about this and how they interact with operators later, but for now, it’s important to understand that learning about kinds of expressions and values is crucial to how programs work and are a great sanity check in coding (sort of like unit analysis in physics). They’re also something that you do unconsciously every day (for example, toast should go in a toaster, only non-metal stuff should go in a microwave)!</a:t>
            </a:r>
            <a:endParaRPr>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452e846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452e846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86875976e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86875976e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86875976e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86875976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6f6a46f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6f6a46f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33333"/>
              </a:buClr>
              <a:buSzPts val="2800"/>
              <a:buFont typeface="Fira Sans"/>
              <a:buNone/>
              <a:defRPr sz="2800">
                <a:solidFill>
                  <a:srgbClr val="333333"/>
                </a:solidFill>
                <a:latin typeface="Fira Sans"/>
                <a:ea typeface="Fira Sans"/>
                <a:cs typeface="Fira Sans"/>
                <a:sym typeface="Fira Sans"/>
              </a:defRPr>
            </a:lvl1pPr>
            <a:lvl2pPr lvl="1" rtl="0">
              <a:spcBef>
                <a:spcPts val="0"/>
              </a:spcBef>
              <a:spcAft>
                <a:spcPts val="0"/>
              </a:spcAft>
              <a:buClr>
                <a:srgbClr val="333333"/>
              </a:buClr>
              <a:buSzPts val="2800"/>
              <a:buFont typeface="Fira Sans"/>
              <a:buNone/>
              <a:defRPr sz="2800">
                <a:solidFill>
                  <a:srgbClr val="333333"/>
                </a:solidFill>
                <a:latin typeface="Fira Sans"/>
                <a:ea typeface="Fira Sans"/>
                <a:cs typeface="Fira Sans"/>
                <a:sym typeface="Fira Sans"/>
              </a:defRPr>
            </a:lvl2pPr>
            <a:lvl3pPr lvl="2" rtl="0">
              <a:spcBef>
                <a:spcPts val="0"/>
              </a:spcBef>
              <a:spcAft>
                <a:spcPts val="0"/>
              </a:spcAft>
              <a:buClr>
                <a:srgbClr val="333333"/>
              </a:buClr>
              <a:buSzPts val="2800"/>
              <a:buFont typeface="Fira Sans"/>
              <a:buNone/>
              <a:defRPr sz="2800">
                <a:solidFill>
                  <a:srgbClr val="333333"/>
                </a:solidFill>
                <a:latin typeface="Fira Sans"/>
                <a:ea typeface="Fira Sans"/>
                <a:cs typeface="Fira Sans"/>
                <a:sym typeface="Fira Sans"/>
              </a:defRPr>
            </a:lvl3pPr>
            <a:lvl4pPr lvl="3" rtl="0">
              <a:spcBef>
                <a:spcPts val="0"/>
              </a:spcBef>
              <a:spcAft>
                <a:spcPts val="0"/>
              </a:spcAft>
              <a:buClr>
                <a:srgbClr val="333333"/>
              </a:buClr>
              <a:buSzPts val="2800"/>
              <a:buFont typeface="Fira Sans"/>
              <a:buNone/>
              <a:defRPr sz="2800">
                <a:solidFill>
                  <a:srgbClr val="333333"/>
                </a:solidFill>
                <a:latin typeface="Fira Sans"/>
                <a:ea typeface="Fira Sans"/>
                <a:cs typeface="Fira Sans"/>
                <a:sym typeface="Fira Sans"/>
              </a:defRPr>
            </a:lvl4pPr>
            <a:lvl5pPr lvl="4" rtl="0">
              <a:spcBef>
                <a:spcPts val="0"/>
              </a:spcBef>
              <a:spcAft>
                <a:spcPts val="0"/>
              </a:spcAft>
              <a:buClr>
                <a:srgbClr val="333333"/>
              </a:buClr>
              <a:buSzPts val="2800"/>
              <a:buFont typeface="Fira Sans"/>
              <a:buNone/>
              <a:defRPr sz="2800">
                <a:solidFill>
                  <a:srgbClr val="333333"/>
                </a:solidFill>
                <a:latin typeface="Fira Sans"/>
                <a:ea typeface="Fira Sans"/>
                <a:cs typeface="Fira Sans"/>
                <a:sym typeface="Fira Sans"/>
              </a:defRPr>
            </a:lvl5pPr>
            <a:lvl6pPr lvl="5" rtl="0">
              <a:spcBef>
                <a:spcPts val="0"/>
              </a:spcBef>
              <a:spcAft>
                <a:spcPts val="0"/>
              </a:spcAft>
              <a:buClr>
                <a:srgbClr val="333333"/>
              </a:buClr>
              <a:buSzPts val="2800"/>
              <a:buFont typeface="Fira Sans"/>
              <a:buNone/>
              <a:defRPr sz="2800">
                <a:solidFill>
                  <a:srgbClr val="333333"/>
                </a:solidFill>
                <a:latin typeface="Fira Sans"/>
                <a:ea typeface="Fira Sans"/>
                <a:cs typeface="Fira Sans"/>
                <a:sym typeface="Fira Sans"/>
              </a:defRPr>
            </a:lvl6pPr>
            <a:lvl7pPr lvl="6" rtl="0">
              <a:spcBef>
                <a:spcPts val="0"/>
              </a:spcBef>
              <a:spcAft>
                <a:spcPts val="0"/>
              </a:spcAft>
              <a:buClr>
                <a:srgbClr val="333333"/>
              </a:buClr>
              <a:buSzPts val="2800"/>
              <a:buFont typeface="Fira Sans"/>
              <a:buNone/>
              <a:defRPr sz="2800">
                <a:solidFill>
                  <a:srgbClr val="333333"/>
                </a:solidFill>
                <a:latin typeface="Fira Sans"/>
                <a:ea typeface="Fira Sans"/>
                <a:cs typeface="Fira Sans"/>
                <a:sym typeface="Fira Sans"/>
              </a:defRPr>
            </a:lvl7pPr>
            <a:lvl8pPr lvl="7" rtl="0">
              <a:spcBef>
                <a:spcPts val="0"/>
              </a:spcBef>
              <a:spcAft>
                <a:spcPts val="0"/>
              </a:spcAft>
              <a:buClr>
                <a:srgbClr val="333333"/>
              </a:buClr>
              <a:buSzPts val="2800"/>
              <a:buFont typeface="Fira Sans"/>
              <a:buNone/>
              <a:defRPr sz="2800">
                <a:solidFill>
                  <a:srgbClr val="333333"/>
                </a:solidFill>
                <a:latin typeface="Fira Sans"/>
                <a:ea typeface="Fira Sans"/>
                <a:cs typeface="Fira Sans"/>
                <a:sym typeface="Fira Sans"/>
              </a:defRPr>
            </a:lvl8pPr>
            <a:lvl9pPr lvl="8" rtl="0">
              <a:spcBef>
                <a:spcPts val="0"/>
              </a:spcBef>
              <a:spcAft>
                <a:spcPts val="0"/>
              </a:spcAft>
              <a:buClr>
                <a:srgbClr val="333333"/>
              </a:buClr>
              <a:buSzPts val="2800"/>
              <a:buFont typeface="Fira Sans"/>
              <a:buNone/>
              <a:defRPr sz="2800">
                <a:solidFill>
                  <a:srgbClr val="333333"/>
                </a:solidFill>
                <a:latin typeface="Fira Sans"/>
                <a:ea typeface="Fira Sans"/>
                <a:cs typeface="Fira Sans"/>
                <a:sym typeface="Fira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2"/>
              </a:buClr>
              <a:buSzPts val="1800"/>
              <a:buFont typeface="Source Serif Pro"/>
              <a:buChar char="●"/>
              <a:defRPr sz="1800">
                <a:solidFill>
                  <a:schemeClr val="accent2"/>
                </a:solidFill>
                <a:latin typeface="Source Serif Pro"/>
                <a:ea typeface="Source Serif Pro"/>
                <a:cs typeface="Source Serif Pro"/>
                <a:sym typeface="Source Serif Pro"/>
              </a:defRPr>
            </a:lvl1pPr>
            <a:lvl2pPr indent="-317500" lvl="1" marL="914400" rtl="0">
              <a:lnSpc>
                <a:spcPct val="115000"/>
              </a:lnSpc>
              <a:spcBef>
                <a:spcPts val="1600"/>
              </a:spcBef>
              <a:spcAft>
                <a:spcPts val="0"/>
              </a:spcAft>
              <a:buClr>
                <a:schemeClr val="accent2"/>
              </a:buClr>
              <a:buSzPts val="1400"/>
              <a:buFont typeface="Source Serif Pro"/>
              <a:buChar char="○"/>
              <a:defRPr>
                <a:solidFill>
                  <a:schemeClr val="accent2"/>
                </a:solidFill>
                <a:latin typeface="Source Serif Pro"/>
                <a:ea typeface="Source Serif Pro"/>
                <a:cs typeface="Source Serif Pro"/>
                <a:sym typeface="Source Serif Pro"/>
              </a:defRPr>
            </a:lvl2pPr>
            <a:lvl3pPr indent="-317500" lvl="2" marL="1371600" rtl="0">
              <a:lnSpc>
                <a:spcPct val="115000"/>
              </a:lnSpc>
              <a:spcBef>
                <a:spcPts val="1600"/>
              </a:spcBef>
              <a:spcAft>
                <a:spcPts val="0"/>
              </a:spcAft>
              <a:buClr>
                <a:schemeClr val="accent2"/>
              </a:buClr>
              <a:buSzPts val="1400"/>
              <a:buFont typeface="Source Serif Pro"/>
              <a:buChar char="■"/>
              <a:defRPr>
                <a:solidFill>
                  <a:schemeClr val="accent2"/>
                </a:solidFill>
                <a:latin typeface="Source Serif Pro"/>
                <a:ea typeface="Source Serif Pro"/>
                <a:cs typeface="Source Serif Pro"/>
                <a:sym typeface="Source Serif Pro"/>
              </a:defRPr>
            </a:lvl3pPr>
            <a:lvl4pPr indent="-317500" lvl="3" marL="1828800" rtl="0">
              <a:lnSpc>
                <a:spcPct val="115000"/>
              </a:lnSpc>
              <a:spcBef>
                <a:spcPts val="1600"/>
              </a:spcBef>
              <a:spcAft>
                <a:spcPts val="0"/>
              </a:spcAft>
              <a:buClr>
                <a:schemeClr val="accent2"/>
              </a:buClr>
              <a:buSzPts val="1400"/>
              <a:buFont typeface="Source Serif Pro"/>
              <a:buChar char="●"/>
              <a:defRPr>
                <a:solidFill>
                  <a:schemeClr val="accent2"/>
                </a:solidFill>
                <a:latin typeface="Source Serif Pro"/>
                <a:ea typeface="Source Serif Pro"/>
                <a:cs typeface="Source Serif Pro"/>
                <a:sym typeface="Source Serif Pro"/>
              </a:defRPr>
            </a:lvl4pPr>
            <a:lvl5pPr indent="-317500" lvl="4" marL="2286000" rtl="0">
              <a:lnSpc>
                <a:spcPct val="115000"/>
              </a:lnSpc>
              <a:spcBef>
                <a:spcPts val="1600"/>
              </a:spcBef>
              <a:spcAft>
                <a:spcPts val="0"/>
              </a:spcAft>
              <a:buClr>
                <a:schemeClr val="accent2"/>
              </a:buClr>
              <a:buSzPts val="1400"/>
              <a:buFont typeface="Source Serif Pro"/>
              <a:buChar char="○"/>
              <a:defRPr>
                <a:solidFill>
                  <a:schemeClr val="accent2"/>
                </a:solidFill>
                <a:latin typeface="Source Serif Pro"/>
                <a:ea typeface="Source Serif Pro"/>
                <a:cs typeface="Source Serif Pro"/>
                <a:sym typeface="Source Serif Pro"/>
              </a:defRPr>
            </a:lvl5pPr>
            <a:lvl6pPr indent="-317500" lvl="5" marL="2743200" rtl="0">
              <a:lnSpc>
                <a:spcPct val="115000"/>
              </a:lnSpc>
              <a:spcBef>
                <a:spcPts val="1600"/>
              </a:spcBef>
              <a:spcAft>
                <a:spcPts val="0"/>
              </a:spcAft>
              <a:buClr>
                <a:schemeClr val="accent2"/>
              </a:buClr>
              <a:buSzPts val="1400"/>
              <a:buFont typeface="Source Serif Pro"/>
              <a:buChar char="■"/>
              <a:defRPr>
                <a:solidFill>
                  <a:schemeClr val="accent2"/>
                </a:solidFill>
                <a:latin typeface="Source Serif Pro"/>
                <a:ea typeface="Source Serif Pro"/>
                <a:cs typeface="Source Serif Pro"/>
                <a:sym typeface="Source Serif Pro"/>
              </a:defRPr>
            </a:lvl6pPr>
            <a:lvl7pPr indent="-317500" lvl="6" marL="3200400" rtl="0">
              <a:lnSpc>
                <a:spcPct val="115000"/>
              </a:lnSpc>
              <a:spcBef>
                <a:spcPts val="1600"/>
              </a:spcBef>
              <a:spcAft>
                <a:spcPts val="0"/>
              </a:spcAft>
              <a:buClr>
                <a:schemeClr val="accent2"/>
              </a:buClr>
              <a:buSzPts val="1400"/>
              <a:buFont typeface="Source Serif Pro"/>
              <a:buChar char="●"/>
              <a:defRPr>
                <a:solidFill>
                  <a:schemeClr val="accent2"/>
                </a:solidFill>
                <a:latin typeface="Source Serif Pro"/>
                <a:ea typeface="Source Serif Pro"/>
                <a:cs typeface="Source Serif Pro"/>
                <a:sym typeface="Source Serif Pro"/>
              </a:defRPr>
            </a:lvl7pPr>
            <a:lvl8pPr indent="-317500" lvl="7" marL="3657600" rtl="0">
              <a:lnSpc>
                <a:spcPct val="115000"/>
              </a:lnSpc>
              <a:spcBef>
                <a:spcPts val="1600"/>
              </a:spcBef>
              <a:spcAft>
                <a:spcPts val="0"/>
              </a:spcAft>
              <a:buClr>
                <a:schemeClr val="accent2"/>
              </a:buClr>
              <a:buSzPts val="1400"/>
              <a:buFont typeface="Source Serif Pro"/>
              <a:buChar char="○"/>
              <a:defRPr>
                <a:solidFill>
                  <a:schemeClr val="accent2"/>
                </a:solidFill>
                <a:latin typeface="Source Serif Pro"/>
                <a:ea typeface="Source Serif Pro"/>
                <a:cs typeface="Source Serif Pro"/>
                <a:sym typeface="Source Serif Pro"/>
              </a:defRPr>
            </a:lvl8pPr>
            <a:lvl9pPr indent="-317500" lvl="8" marL="4114800" rtl="0">
              <a:lnSpc>
                <a:spcPct val="115000"/>
              </a:lnSpc>
              <a:spcBef>
                <a:spcPts val="1600"/>
              </a:spcBef>
              <a:spcAft>
                <a:spcPts val="1600"/>
              </a:spcAft>
              <a:buClr>
                <a:schemeClr val="accent2"/>
              </a:buClr>
              <a:buSzPts val="1400"/>
              <a:buFont typeface="Source Serif Pro"/>
              <a:buChar char="■"/>
              <a:defRPr>
                <a:solidFill>
                  <a:schemeClr val="accent2"/>
                </a:solidFill>
                <a:latin typeface="Source Serif Pro"/>
                <a:ea typeface="Source Serif Pro"/>
                <a:cs typeface="Source Serif Pro"/>
                <a:sym typeface="Source Serif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slide" Target="/ppt/slides/slide3.xml"/><Relationship Id="rId11" Type="http://schemas.openxmlformats.org/officeDocument/2006/relationships/image" Target="../media/image1.png"/><Relationship Id="rId10" Type="http://schemas.openxmlformats.org/officeDocument/2006/relationships/slide" Target="/ppt/slides/slide13.xml"/><Relationship Id="rId12" Type="http://schemas.openxmlformats.org/officeDocument/2006/relationships/image" Target="../media/image3.png"/><Relationship Id="rId9" Type="http://schemas.openxmlformats.org/officeDocument/2006/relationships/slide" Target="/ppt/slides/slide11.xm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6.xml"/><Relationship Id="rId8" Type="http://schemas.openxmlformats.org/officeDocument/2006/relationships/slide" Target="/ppt/slides/slide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pyret.org/docs/latest/" TargetMode="External"/><Relationship Id="rId4" Type="http://schemas.openxmlformats.org/officeDocument/2006/relationships/hyperlink" Target="https://www.pyret.org/docs/latest/image.html" TargetMode="External"/><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code.pyret.org/" TargetMode="External"/><Relationship Id="rId4" Type="http://schemas.openxmlformats.org/officeDocument/2006/relationships/hyperlink" Target="https://code.pyret.org/" TargetMode="External"/><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cxnSp>
        <p:nvCxnSpPr>
          <p:cNvPr id="54" name="Google Shape;54;p13"/>
          <p:cNvCxnSpPr/>
          <p:nvPr/>
        </p:nvCxnSpPr>
        <p:spPr>
          <a:xfrm>
            <a:off x="503342" y="512957"/>
            <a:ext cx="6249900" cy="0"/>
          </a:xfrm>
          <a:prstGeom prst="straightConnector1">
            <a:avLst/>
          </a:prstGeom>
          <a:noFill/>
          <a:ln cap="flat" cmpd="sng" w="19050">
            <a:solidFill>
              <a:schemeClr val="accent2"/>
            </a:solidFill>
            <a:prstDash val="solid"/>
            <a:round/>
            <a:headEnd len="med" w="med" type="none"/>
            <a:tailEnd len="med" w="med" type="none"/>
          </a:ln>
        </p:spPr>
      </p:cxnSp>
      <p:sp>
        <p:nvSpPr>
          <p:cNvPr id="55" name="Google Shape;55;p13"/>
          <p:cNvSpPr txBox="1"/>
          <p:nvPr/>
        </p:nvSpPr>
        <p:spPr>
          <a:xfrm>
            <a:off x="682050" y="597775"/>
            <a:ext cx="7873800" cy="2255100"/>
          </a:xfrm>
          <a:prstGeom prst="rect">
            <a:avLst/>
          </a:prstGeom>
          <a:noFill/>
          <a:ln>
            <a:noFill/>
          </a:ln>
        </p:spPr>
        <p:txBody>
          <a:bodyPr anchorCtr="0" anchor="t" bIns="91425" lIns="91425" spcFirstLastPara="1" rIns="91425" wrap="square" tIns="91425">
            <a:noAutofit/>
          </a:bodyPr>
          <a:lstStyle/>
          <a:p>
            <a:pPr indent="-590550" lvl="0" marL="457200" rtl="0" algn="l">
              <a:spcBef>
                <a:spcPts val="0"/>
              </a:spcBef>
              <a:spcAft>
                <a:spcPts val="0"/>
              </a:spcAft>
              <a:buClr>
                <a:srgbClr val="333333"/>
              </a:buClr>
              <a:buSzPts val="5700"/>
              <a:buFont typeface="Fira Sans Light"/>
              <a:buAutoNum type="arabicPeriod"/>
            </a:pPr>
            <a:r>
              <a:rPr lang="en" sz="5700">
                <a:solidFill>
                  <a:srgbClr val="333333"/>
                </a:solidFill>
                <a:latin typeface="Fira Sans Light"/>
                <a:ea typeface="Fira Sans Light"/>
                <a:cs typeface="Fira Sans Light"/>
                <a:sym typeface="Fira Sans Light"/>
              </a:rPr>
              <a:t>Basic Programs and </a:t>
            </a:r>
            <a:r>
              <a:rPr lang="en" sz="5700">
                <a:solidFill>
                  <a:srgbClr val="333333"/>
                </a:solidFill>
                <a:latin typeface="Fira Sans Light"/>
                <a:ea typeface="Fira Sans Light"/>
                <a:cs typeface="Fira Sans Light"/>
                <a:sym typeface="Fira Sans Light"/>
              </a:rPr>
              <a:t>Expressions</a:t>
            </a:r>
            <a:endParaRPr sz="5700">
              <a:solidFill>
                <a:srgbClr val="333333"/>
              </a:solidFill>
              <a:latin typeface="Fira Sans Light"/>
              <a:ea typeface="Fira Sans Light"/>
              <a:cs typeface="Fira Sans Light"/>
              <a:sym typeface="Fira Sans Light"/>
            </a:endParaRPr>
          </a:p>
        </p:txBody>
      </p:sp>
      <p:pic>
        <p:nvPicPr>
          <p:cNvPr id="56" name="Google Shape;56;p13"/>
          <p:cNvPicPr preferRelativeResize="0"/>
          <p:nvPr/>
        </p:nvPicPr>
        <p:blipFill>
          <a:blip r:embed="rId3">
            <a:alphaModFix/>
          </a:blip>
          <a:stretch>
            <a:fillRect/>
          </a:stretch>
        </p:blipFill>
        <p:spPr>
          <a:xfrm>
            <a:off x="8052575" y="4050275"/>
            <a:ext cx="972675" cy="947425"/>
          </a:xfrm>
          <a:prstGeom prst="rect">
            <a:avLst/>
          </a:prstGeom>
          <a:noFill/>
          <a:ln>
            <a:noFill/>
          </a:ln>
        </p:spPr>
      </p:pic>
      <p:sp>
        <p:nvSpPr>
          <p:cNvPr id="57" name="Google Shape;57;p13"/>
          <p:cNvSpPr txBox="1"/>
          <p:nvPr/>
        </p:nvSpPr>
        <p:spPr>
          <a:xfrm>
            <a:off x="682050" y="2471675"/>
            <a:ext cx="5548200" cy="2255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Source Serif Pro"/>
              <a:buChar char="•"/>
            </a:pPr>
            <a:r>
              <a:rPr lang="en" sz="1800" u="sng">
                <a:solidFill>
                  <a:schemeClr val="hlink"/>
                </a:solidFill>
                <a:latin typeface="Source Serif Pro"/>
                <a:ea typeface="Source Serif Pro"/>
                <a:cs typeface="Source Serif Pro"/>
                <a:sym typeface="Source Serif Pro"/>
                <a:hlinkClick action="ppaction://hlinksldjump" r:id="rId4"/>
              </a:rPr>
              <a:t>What is a program?</a:t>
            </a:r>
            <a:endParaRPr sz="1800">
              <a:latin typeface="Source Serif Pro"/>
              <a:ea typeface="Source Serif Pro"/>
              <a:cs typeface="Source Serif Pro"/>
              <a:sym typeface="Source Serif Pro"/>
            </a:endParaRPr>
          </a:p>
          <a:p>
            <a:pPr indent="-342900" lvl="0" marL="457200" rtl="0" algn="l">
              <a:lnSpc>
                <a:spcPct val="115000"/>
              </a:lnSpc>
              <a:spcBef>
                <a:spcPts val="0"/>
              </a:spcBef>
              <a:spcAft>
                <a:spcPts val="0"/>
              </a:spcAft>
              <a:buSzPts val="1800"/>
              <a:buFont typeface="Source Serif Pro"/>
              <a:buChar char="•"/>
            </a:pPr>
            <a:r>
              <a:rPr lang="en" sz="1800" u="sng">
                <a:solidFill>
                  <a:schemeClr val="hlink"/>
                </a:solidFill>
                <a:latin typeface="Source Serif Pro"/>
                <a:ea typeface="Source Serif Pro"/>
                <a:cs typeface="Source Serif Pro"/>
                <a:sym typeface="Source Serif Pro"/>
                <a:hlinkClick action="ppaction://hlinksldjump" r:id="rId5"/>
              </a:rPr>
              <a:t>Expressions</a:t>
            </a:r>
            <a:endParaRPr sz="1800">
              <a:latin typeface="Source Serif Pro"/>
              <a:ea typeface="Source Serif Pro"/>
              <a:cs typeface="Source Serif Pro"/>
              <a:sym typeface="Source Serif Pro"/>
            </a:endParaRPr>
          </a:p>
          <a:p>
            <a:pPr indent="-342900" lvl="0" marL="457200" rtl="0" algn="l">
              <a:lnSpc>
                <a:spcPct val="115000"/>
              </a:lnSpc>
              <a:spcBef>
                <a:spcPts val="0"/>
              </a:spcBef>
              <a:spcAft>
                <a:spcPts val="0"/>
              </a:spcAft>
              <a:buSzPts val="1800"/>
              <a:buFont typeface="Source Serif Pro"/>
              <a:buChar char="•"/>
            </a:pPr>
            <a:r>
              <a:rPr lang="en" sz="1800" u="sng">
                <a:solidFill>
                  <a:schemeClr val="hlink"/>
                </a:solidFill>
                <a:latin typeface="Source Serif Pro"/>
                <a:ea typeface="Source Serif Pro"/>
                <a:cs typeface="Source Serif Pro"/>
                <a:sym typeface="Source Serif Pro"/>
                <a:hlinkClick action="ppaction://hlinksldjump" r:id="rId6"/>
              </a:rPr>
              <a:t>Kinds of expressions</a:t>
            </a:r>
            <a:endParaRPr sz="1800">
              <a:latin typeface="Source Serif Pro"/>
              <a:ea typeface="Source Serif Pro"/>
              <a:cs typeface="Source Serif Pro"/>
              <a:sym typeface="Source Serif Pro"/>
            </a:endParaRPr>
          </a:p>
          <a:p>
            <a:pPr indent="-342900" lvl="0" marL="457200" rtl="0" algn="l">
              <a:lnSpc>
                <a:spcPct val="115000"/>
              </a:lnSpc>
              <a:spcBef>
                <a:spcPts val="0"/>
              </a:spcBef>
              <a:spcAft>
                <a:spcPts val="0"/>
              </a:spcAft>
              <a:buSzPts val="1800"/>
              <a:buFont typeface="Source Serif Pro"/>
              <a:buChar char="•"/>
            </a:pPr>
            <a:r>
              <a:rPr lang="en" sz="1800" u="sng">
                <a:solidFill>
                  <a:schemeClr val="hlink"/>
                </a:solidFill>
                <a:latin typeface="Source Serif Pro"/>
                <a:ea typeface="Source Serif Pro"/>
                <a:cs typeface="Source Serif Pro"/>
                <a:sym typeface="Source Serif Pro"/>
                <a:hlinkClick action="ppaction://hlinksldjump" r:id="rId7"/>
              </a:rPr>
              <a:t>Evaluation Order</a:t>
            </a:r>
            <a:endParaRPr sz="1800">
              <a:latin typeface="Source Serif Pro"/>
              <a:ea typeface="Source Serif Pro"/>
              <a:cs typeface="Source Serif Pro"/>
              <a:sym typeface="Source Serif Pro"/>
            </a:endParaRPr>
          </a:p>
          <a:p>
            <a:pPr indent="-342900" lvl="0" marL="457200" rtl="0" algn="l">
              <a:lnSpc>
                <a:spcPct val="115000"/>
              </a:lnSpc>
              <a:spcBef>
                <a:spcPts val="0"/>
              </a:spcBef>
              <a:spcAft>
                <a:spcPts val="0"/>
              </a:spcAft>
              <a:buSzPts val="1800"/>
              <a:buFont typeface="Source Serif Pro"/>
              <a:buChar char="•"/>
            </a:pPr>
            <a:r>
              <a:rPr lang="en" sz="1800" u="sng">
                <a:solidFill>
                  <a:schemeClr val="hlink"/>
                </a:solidFill>
                <a:latin typeface="Source Serif Pro"/>
                <a:ea typeface="Source Serif Pro"/>
                <a:cs typeface="Source Serif Pro"/>
                <a:sym typeface="Source Serif Pro"/>
                <a:hlinkClick action="ppaction://hlinksldjump" r:id="rId8"/>
              </a:rPr>
              <a:t>Naming expressions</a:t>
            </a:r>
            <a:endParaRPr sz="1800">
              <a:latin typeface="Source Serif Pro"/>
              <a:ea typeface="Source Serif Pro"/>
              <a:cs typeface="Source Serif Pro"/>
              <a:sym typeface="Source Serif Pro"/>
            </a:endParaRPr>
          </a:p>
          <a:p>
            <a:pPr indent="-342900" lvl="0" marL="457200" rtl="0" algn="l">
              <a:lnSpc>
                <a:spcPct val="115000"/>
              </a:lnSpc>
              <a:spcBef>
                <a:spcPts val="0"/>
              </a:spcBef>
              <a:spcAft>
                <a:spcPts val="0"/>
              </a:spcAft>
              <a:buSzPts val="1800"/>
              <a:buFont typeface="Source Serif Pro"/>
              <a:buChar char="•"/>
            </a:pPr>
            <a:r>
              <a:rPr lang="en" sz="1800" u="sng">
                <a:solidFill>
                  <a:schemeClr val="hlink"/>
                </a:solidFill>
                <a:latin typeface="Source Serif Pro"/>
                <a:ea typeface="Source Serif Pro"/>
                <a:cs typeface="Source Serif Pro"/>
                <a:sym typeface="Source Serif Pro"/>
                <a:hlinkClick action="ppaction://hlinksldjump" r:id="rId9"/>
              </a:rPr>
              <a:t>Interactions vs. Definitions windows</a:t>
            </a:r>
            <a:endParaRPr sz="1800">
              <a:latin typeface="Source Serif Pro"/>
              <a:ea typeface="Source Serif Pro"/>
              <a:cs typeface="Source Serif Pro"/>
              <a:sym typeface="Source Serif Pro"/>
            </a:endParaRPr>
          </a:p>
          <a:p>
            <a:pPr indent="-342900" lvl="0" marL="457200" rtl="0" algn="l">
              <a:lnSpc>
                <a:spcPct val="115000"/>
              </a:lnSpc>
              <a:spcBef>
                <a:spcPts val="0"/>
              </a:spcBef>
              <a:spcAft>
                <a:spcPts val="0"/>
              </a:spcAft>
              <a:buSzPts val="1800"/>
              <a:buFont typeface="Source Serif Pro"/>
              <a:buChar char="•"/>
            </a:pPr>
            <a:r>
              <a:rPr lang="en" sz="1800" u="sng">
                <a:solidFill>
                  <a:schemeClr val="hlink"/>
                </a:solidFill>
                <a:latin typeface="Source Serif Pro"/>
                <a:ea typeface="Source Serif Pro"/>
                <a:cs typeface="Source Serif Pro"/>
                <a:sym typeface="Source Serif Pro"/>
                <a:hlinkClick action="ppaction://hlinksldjump" r:id="rId10"/>
              </a:rPr>
              <a:t>Pyret Documentation</a:t>
            </a:r>
            <a:endParaRPr sz="1800">
              <a:latin typeface="Source Serif Pro"/>
              <a:ea typeface="Source Serif Pro"/>
              <a:cs typeface="Source Serif Pro"/>
              <a:sym typeface="Source Serif Pro"/>
            </a:endParaRPr>
          </a:p>
        </p:txBody>
      </p:sp>
      <p:pic>
        <p:nvPicPr>
          <p:cNvPr id="58" name="Google Shape;58;p13"/>
          <p:cNvPicPr preferRelativeResize="0"/>
          <p:nvPr/>
        </p:nvPicPr>
        <p:blipFill>
          <a:blip r:embed="rId11">
            <a:alphaModFix/>
          </a:blip>
          <a:stretch>
            <a:fillRect/>
          </a:stretch>
        </p:blipFill>
        <p:spPr>
          <a:xfrm>
            <a:off x="5018350" y="2236600"/>
            <a:ext cx="2172675" cy="2172675"/>
          </a:xfrm>
          <a:prstGeom prst="rect">
            <a:avLst/>
          </a:prstGeom>
          <a:noFill/>
          <a:ln>
            <a:noFill/>
          </a:ln>
        </p:spPr>
      </p:pic>
      <p:pic>
        <p:nvPicPr>
          <p:cNvPr id="59" name="Google Shape;59;p13"/>
          <p:cNvPicPr preferRelativeResize="0"/>
          <p:nvPr/>
        </p:nvPicPr>
        <p:blipFill>
          <a:blip r:embed="rId12">
            <a:alphaModFix/>
          </a:blip>
          <a:stretch>
            <a:fillRect/>
          </a:stretch>
        </p:blipFill>
        <p:spPr>
          <a:xfrm>
            <a:off x="6924663" y="1393475"/>
            <a:ext cx="2219325" cy="205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Naming Expressions</a:t>
            </a:r>
            <a:endParaRPr/>
          </a:p>
        </p:txBody>
      </p:sp>
      <p:sp>
        <p:nvSpPr>
          <p:cNvPr id="142" name="Google Shape;142;p22"/>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Names must be given a value before being used</a:t>
            </a:r>
            <a:endParaRPr/>
          </a:p>
          <a:p>
            <a:pPr indent="-342900" lvl="0" marL="457200" rtl="0" algn="l">
              <a:lnSpc>
                <a:spcPct val="100000"/>
              </a:lnSpc>
              <a:spcBef>
                <a:spcPts val="1000"/>
              </a:spcBef>
              <a:spcAft>
                <a:spcPts val="0"/>
              </a:spcAft>
              <a:buSzPts val="1800"/>
              <a:buChar char="•"/>
            </a:pPr>
            <a:r>
              <a:rPr lang="en"/>
              <a:t>In Pyret, names are </a:t>
            </a:r>
            <a:r>
              <a:rPr i="1" lang="en"/>
              <a:t>immutable</a:t>
            </a:r>
            <a:r>
              <a:rPr lang="en"/>
              <a:t>, which is a fancy way of saying they can only be defined once*</a:t>
            </a:r>
            <a:endParaRPr/>
          </a:p>
          <a:p>
            <a:pPr indent="0" lvl="0" marL="0" rtl="0" algn="l">
              <a:lnSpc>
                <a:spcPct val="100000"/>
              </a:lnSpc>
              <a:spcBef>
                <a:spcPts val="1000"/>
              </a:spcBef>
              <a:spcAft>
                <a:spcPts val="1000"/>
              </a:spcAft>
              <a:buNone/>
            </a:pPr>
            <a:r>
              <a:t/>
            </a:r>
            <a:endParaRPr/>
          </a:p>
        </p:txBody>
      </p:sp>
      <p:cxnSp>
        <p:nvCxnSpPr>
          <p:cNvPr id="143" name="Google Shape;143;p22"/>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pic>
        <p:nvPicPr>
          <p:cNvPr descr="In the interactions window, we type x and press enter. Because it hasn't been defined previously, Pyret throws an error, saying &quot;The identifier x is unbound. It is used but not previously defined.&quot; &#10;&#10;Then, we type x = 3 and press enter. There is no response from Pyret. Now when we type x and press enter, Pyret does not throw an error, but responds with the value of x, which is 3. &#10;&#10;Next, we type x = 4 and press enter. Pyret throws another error, saying &quot;The declaration of x shadows a previous declaration of x.&quot; Finally, we type x and press enter again to find that Pyret still responds with 3, showing that binding x to 4 was unsuccessful." id="144" name="Google Shape;144;p22" title="Interactions Window Gif"/>
          <p:cNvPicPr preferRelativeResize="0"/>
          <p:nvPr/>
        </p:nvPicPr>
        <p:blipFill>
          <a:blip r:embed="rId3">
            <a:alphaModFix/>
          </a:blip>
          <a:stretch>
            <a:fillRect/>
          </a:stretch>
        </p:blipFill>
        <p:spPr>
          <a:xfrm>
            <a:off x="6179986" y="499226"/>
            <a:ext cx="2748689" cy="4296910"/>
          </a:xfrm>
          <a:prstGeom prst="rect">
            <a:avLst/>
          </a:prstGeom>
          <a:noFill/>
          <a:ln>
            <a:noFill/>
          </a:ln>
        </p:spPr>
      </p:pic>
      <p:sp>
        <p:nvSpPr>
          <p:cNvPr id="145" name="Google Shape;145;p22"/>
          <p:cNvSpPr txBox="1"/>
          <p:nvPr/>
        </p:nvSpPr>
        <p:spPr>
          <a:xfrm>
            <a:off x="4743675" y="483100"/>
            <a:ext cx="1328400" cy="128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Source Serif Pro"/>
                <a:ea typeface="Source Serif Pro"/>
                <a:cs typeface="Source Serif Pro"/>
                <a:sym typeface="Source Serif Pro"/>
              </a:rPr>
              <a:t>If you use the name </a:t>
            </a:r>
            <a:r>
              <a:rPr lang="en" sz="1200">
                <a:highlight>
                  <a:srgbClr val="F3F3F3"/>
                </a:highlight>
                <a:latin typeface="Fira Mono"/>
                <a:ea typeface="Fira Mono"/>
                <a:cs typeface="Fira Mono"/>
                <a:sym typeface="Fira Mono"/>
              </a:rPr>
              <a:t>x</a:t>
            </a:r>
            <a:r>
              <a:rPr i="1" lang="en" sz="1200">
                <a:latin typeface="Source Serif Pro"/>
                <a:ea typeface="Source Serif Pro"/>
                <a:cs typeface="Source Serif Pro"/>
                <a:sym typeface="Source Serif Pro"/>
              </a:rPr>
              <a:t> without defining it first in a statement, you get an error.</a:t>
            </a:r>
            <a:endParaRPr i="1" sz="1200">
              <a:latin typeface="Source Serif Pro"/>
              <a:ea typeface="Source Serif Pro"/>
              <a:cs typeface="Source Serif Pro"/>
              <a:sym typeface="Source Serif Pro"/>
            </a:endParaRPr>
          </a:p>
        </p:txBody>
      </p:sp>
      <p:sp>
        <p:nvSpPr>
          <p:cNvPr id="146" name="Google Shape;146;p22"/>
          <p:cNvSpPr txBox="1"/>
          <p:nvPr/>
        </p:nvSpPr>
        <p:spPr>
          <a:xfrm>
            <a:off x="4743675" y="2157180"/>
            <a:ext cx="1328400" cy="90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Source Serif Pro"/>
                <a:ea typeface="Source Serif Pro"/>
                <a:cs typeface="Source Serif Pro"/>
                <a:sym typeface="Source Serif Pro"/>
              </a:rPr>
              <a:t>Defining </a:t>
            </a:r>
            <a:r>
              <a:rPr lang="en" sz="1200">
                <a:highlight>
                  <a:srgbClr val="F3F3F3"/>
                </a:highlight>
                <a:latin typeface="Fira Mono"/>
                <a:ea typeface="Fira Mono"/>
                <a:cs typeface="Fira Mono"/>
                <a:sym typeface="Fira Mono"/>
              </a:rPr>
              <a:t>x</a:t>
            </a:r>
            <a:r>
              <a:rPr i="1" lang="en" sz="1200">
                <a:latin typeface="Source Serif Pro"/>
                <a:ea typeface="Source Serif Pro"/>
                <a:cs typeface="Source Serif Pro"/>
                <a:sym typeface="Source Serif Pro"/>
              </a:rPr>
              <a:t> to be 3 allows you to use </a:t>
            </a:r>
            <a:r>
              <a:rPr lang="en" sz="1200">
                <a:highlight>
                  <a:srgbClr val="F3F3F3"/>
                </a:highlight>
                <a:latin typeface="Fira Mono"/>
                <a:ea typeface="Fira Mono"/>
                <a:cs typeface="Fira Mono"/>
                <a:sym typeface="Fira Mono"/>
              </a:rPr>
              <a:t>x</a:t>
            </a:r>
            <a:r>
              <a:rPr i="1" lang="en" sz="1200">
                <a:latin typeface="Source Serif Pro"/>
                <a:ea typeface="Source Serif Pro"/>
                <a:cs typeface="Source Serif Pro"/>
                <a:sym typeface="Source Serif Pro"/>
              </a:rPr>
              <a:t> as if it were 3. </a:t>
            </a:r>
            <a:endParaRPr i="1" sz="1200">
              <a:latin typeface="Source Serif Pro"/>
              <a:ea typeface="Source Serif Pro"/>
              <a:cs typeface="Source Serif Pro"/>
              <a:sym typeface="Source Serif Pro"/>
            </a:endParaRPr>
          </a:p>
        </p:txBody>
      </p:sp>
      <p:sp>
        <p:nvSpPr>
          <p:cNvPr id="147" name="Google Shape;147;p22"/>
          <p:cNvSpPr txBox="1"/>
          <p:nvPr/>
        </p:nvSpPr>
        <p:spPr>
          <a:xfrm>
            <a:off x="4743675" y="2956594"/>
            <a:ext cx="1328400" cy="128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Source Serif Pro"/>
                <a:ea typeface="Source Serif Pro"/>
                <a:cs typeface="Source Serif Pro"/>
                <a:sym typeface="Source Serif Pro"/>
              </a:rPr>
              <a:t>Because </a:t>
            </a:r>
            <a:r>
              <a:rPr lang="en" sz="1200">
                <a:highlight>
                  <a:srgbClr val="F3F3F3"/>
                </a:highlight>
                <a:latin typeface="Fira Mono"/>
                <a:ea typeface="Fira Mono"/>
                <a:cs typeface="Fira Mono"/>
                <a:sym typeface="Fira Mono"/>
              </a:rPr>
              <a:t>x</a:t>
            </a:r>
            <a:r>
              <a:rPr i="1" lang="en" sz="1200">
                <a:latin typeface="Source Serif Pro"/>
                <a:ea typeface="Source Serif Pro"/>
                <a:cs typeface="Source Serif Pro"/>
                <a:sym typeface="Source Serif Pro"/>
              </a:rPr>
              <a:t> has previously been defined, Pyret will give an error if you try to define it again.</a:t>
            </a:r>
            <a:endParaRPr i="1" sz="1200">
              <a:latin typeface="Source Serif Pro"/>
              <a:ea typeface="Source Serif Pro"/>
              <a:cs typeface="Source Serif Pro"/>
              <a:sym typeface="Source Serif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Effect filter="fade" transition="in">
                                      <p:cBhvr>
                                        <p:cTn dur="1000"/>
                                        <p:tgtEl>
                                          <p:spTgt spid="1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Effect filter="fade" transition="in">
                                      <p:cBhvr>
                                        <p:cTn dur="1000"/>
                                        <p:tgtEl>
                                          <p:spTgt spid="1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animEffect filter="fade" transition="in">
                                      <p:cBhvr>
                                        <p:cTn dur="1000"/>
                                        <p:tgtEl>
                                          <p:spTgt spid="1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45025"/>
            <a:ext cx="4260300" cy="10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 Interactions vs. definitions windows</a:t>
            </a:r>
            <a:endParaRPr/>
          </a:p>
        </p:txBody>
      </p:sp>
      <p:cxnSp>
        <p:nvCxnSpPr>
          <p:cNvPr id="153" name="Google Shape;153;p23"/>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sp>
        <p:nvSpPr>
          <p:cNvPr id="154" name="Google Shape;154;p23"/>
          <p:cNvSpPr txBox="1"/>
          <p:nvPr>
            <p:ph idx="1" type="body"/>
          </p:nvPr>
        </p:nvSpPr>
        <p:spPr>
          <a:xfrm>
            <a:off x="311700" y="1624800"/>
            <a:ext cx="3999900" cy="3122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Use the interactions window for: </a:t>
            </a:r>
            <a:endParaRPr/>
          </a:p>
          <a:p>
            <a:pPr indent="-317500" lvl="1" marL="914400" rtl="0" algn="l">
              <a:lnSpc>
                <a:spcPct val="100000"/>
              </a:lnSpc>
              <a:spcBef>
                <a:spcPts val="1000"/>
              </a:spcBef>
              <a:spcAft>
                <a:spcPts val="0"/>
              </a:spcAft>
              <a:buSzPts val="1400"/>
              <a:buChar char="○"/>
            </a:pPr>
            <a:r>
              <a:rPr lang="en"/>
              <a:t>Trying out expressions</a:t>
            </a:r>
            <a:endParaRPr/>
          </a:p>
          <a:p>
            <a:pPr indent="-317500" lvl="1" marL="914400" rtl="0" algn="l">
              <a:lnSpc>
                <a:spcPct val="100000"/>
              </a:lnSpc>
              <a:spcBef>
                <a:spcPts val="1000"/>
              </a:spcBef>
              <a:spcAft>
                <a:spcPts val="0"/>
              </a:spcAft>
              <a:buSzPts val="1400"/>
              <a:buChar char="○"/>
            </a:pPr>
            <a:r>
              <a:rPr lang="en"/>
              <a:t>Checking syntax</a:t>
            </a:r>
            <a:endParaRPr/>
          </a:p>
          <a:p>
            <a:pPr indent="-342900" lvl="0" marL="457200" rtl="0" algn="l">
              <a:lnSpc>
                <a:spcPct val="100000"/>
              </a:lnSpc>
              <a:spcBef>
                <a:spcPts val="1000"/>
              </a:spcBef>
              <a:spcAft>
                <a:spcPts val="0"/>
              </a:spcAft>
              <a:buSzPts val="1800"/>
              <a:buChar char="•"/>
            </a:pPr>
            <a:r>
              <a:rPr lang="en"/>
              <a:t>Use the definitions window for: </a:t>
            </a:r>
            <a:endParaRPr/>
          </a:p>
          <a:p>
            <a:pPr indent="-317500" lvl="1" marL="914400" rtl="0" algn="l">
              <a:lnSpc>
                <a:spcPct val="100000"/>
              </a:lnSpc>
              <a:spcBef>
                <a:spcPts val="1000"/>
              </a:spcBef>
              <a:spcAft>
                <a:spcPts val="0"/>
              </a:spcAft>
              <a:buSzPts val="1400"/>
              <a:buChar char="○"/>
            </a:pPr>
            <a:r>
              <a:rPr lang="en"/>
              <a:t>Building complex expressions</a:t>
            </a:r>
            <a:endParaRPr/>
          </a:p>
          <a:p>
            <a:pPr indent="-317500" lvl="1" marL="914400" rtl="0" algn="l">
              <a:lnSpc>
                <a:spcPct val="100000"/>
              </a:lnSpc>
              <a:spcBef>
                <a:spcPts val="1000"/>
              </a:spcBef>
              <a:spcAft>
                <a:spcPts val="0"/>
              </a:spcAft>
              <a:buSzPts val="1400"/>
              <a:buChar char="○"/>
            </a:pPr>
            <a:r>
              <a:rPr lang="en"/>
              <a:t>Naming expressions</a:t>
            </a:r>
            <a:endParaRPr/>
          </a:p>
          <a:p>
            <a:pPr indent="-317500" lvl="1" marL="914400" rtl="0" algn="l">
              <a:lnSpc>
                <a:spcPct val="100000"/>
              </a:lnSpc>
              <a:spcBef>
                <a:spcPts val="1000"/>
              </a:spcBef>
              <a:spcAft>
                <a:spcPts val="0"/>
              </a:spcAft>
              <a:buSzPts val="1400"/>
              <a:buChar char="○"/>
            </a:pPr>
            <a:r>
              <a:rPr lang="en"/>
              <a:t>Using previously defined expressions</a:t>
            </a:r>
            <a:endParaRPr/>
          </a:p>
          <a:p>
            <a:pPr indent="-317500" lvl="1" marL="914400" rtl="0" algn="l">
              <a:lnSpc>
                <a:spcPct val="100000"/>
              </a:lnSpc>
              <a:spcBef>
                <a:spcPts val="1000"/>
              </a:spcBef>
              <a:spcAft>
                <a:spcPts val="0"/>
              </a:spcAft>
              <a:buSzPts val="1400"/>
              <a:buChar char="○"/>
            </a:pPr>
            <a:r>
              <a:rPr lang="en"/>
              <a:t>SAVING CODE! </a:t>
            </a:r>
            <a:endParaRPr/>
          </a:p>
          <a:p>
            <a:pPr indent="0" lvl="0" marL="0" rtl="0" algn="l">
              <a:lnSpc>
                <a:spcPct val="100000"/>
              </a:lnSpc>
              <a:spcBef>
                <a:spcPts val="1000"/>
              </a:spcBef>
              <a:spcAft>
                <a:spcPts val="1000"/>
              </a:spcAft>
              <a:buNone/>
            </a:pPr>
            <a:r>
              <a:t/>
            </a:r>
            <a:endParaRPr/>
          </a:p>
        </p:txBody>
      </p:sp>
      <p:sp>
        <p:nvSpPr>
          <p:cNvPr id="155" name="Google Shape;155;p23"/>
          <p:cNvSpPr txBox="1"/>
          <p:nvPr>
            <p:ph idx="2" type="body"/>
          </p:nvPr>
        </p:nvSpPr>
        <p:spPr>
          <a:xfrm>
            <a:off x="4793500" y="3953925"/>
            <a:ext cx="3999900" cy="43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200"/>
              <a:t>Fig. D: The definitions window on the left has line numbers, while the interactions window on the right has arrows. (</a:t>
            </a:r>
            <a:r>
              <a:rPr i="1" lang="en" sz="1200"/>
              <a:t>&gt;&gt;&gt;)</a:t>
            </a:r>
            <a:endParaRPr i="1" sz="1200"/>
          </a:p>
        </p:txBody>
      </p:sp>
      <p:pic>
        <p:nvPicPr>
          <p:cNvPr id="156" name="Google Shape;156;p23"/>
          <p:cNvPicPr preferRelativeResize="0"/>
          <p:nvPr/>
        </p:nvPicPr>
        <p:blipFill>
          <a:blip r:embed="rId3">
            <a:alphaModFix/>
          </a:blip>
          <a:stretch>
            <a:fillRect/>
          </a:stretch>
        </p:blipFill>
        <p:spPr>
          <a:xfrm>
            <a:off x="4793501" y="796250"/>
            <a:ext cx="3875351" cy="291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Practice with Windows!</a:t>
            </a:r>
            <a:endParaRPr/>
          </a:p>
        </p:txBody>
      </p:sp>
      <p:sp>
        <p:nvSpPr>
          <p:cNvPr id="162" name="Google Shape;162;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window would I use if...</a:t>
            </a:r>
            <a:endParaRPr/>
          </a:p>
        </p:txBody>
      </p:sp>
      <p:sp>
        <p:nvSpPr>
          <p:cNvPr id="163" name="Google Shape;163;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lang="en"/>
              <a:t>I want to see if I can make a blue circle? </a:t>
            </a:r>
            <a:endParaRPr/>
          </a:p>
          <a:p>
            <a:pPr indent="-342900" lvl="0" marL="457200" rtl="0" algn="l">
              <a:lnSpc>
                <a:spcPct val="100000"/>
              </a:lnSpc>
              <a:spcBef>
                <a:spcPts val="0"/>
              </a:spcBef>
              <a:spcAft>
                <a:spcPts val="0"/>
              </a:spcAft>
              <a:buSzPts val="1800"/>
              <a:buAutoNum type="arabicPeriod"/>
            </a:pPr>
            <a:r>
              <a:rPr lang="en"/>
              <a:t>I want to define </a:t>
            </a:r>
            <a:r>
              <a:rPr lang="en" sz="1600">
                <a:latin typeface="Fira Mono"/>
                <a:ea typeface="Fira Mono"/>
                <a:cs typeface="Fira Mono"/>
                <a:sym typeface="Fira Mono"/>
              </a:rPr>
              <a:t>my-shape</a:t>
            </a:r>
            <a:r>
              <a:rPr lang="en"/>
              <a:t> as a blue circle and use it later in my code? </a:t>
            </a:r>
            <a:endParaRPr/>
          </a:p>
          <a:p>
            <a:pPr indent="-342900" lvl="0" marL="457200" rtl="0" algn="l">
              <a:lnSpc>
                <a:spcPct val="100000"/>
              </a:lnSpc>
              <a:spcBef>
                <a:spcPts val="0"/>
              </a:spcBef>
              <a:spcAft>
                <a:spcPts val="0"/>
              </a:spcAft>
              <a:buSzPts val="1800"/>
              <a:buAutoNum type="arabicPeriod"/>
            </a:pPr>
            <a:r>
              <a:rPr lang="en"/>
              <a:t>I want to see if Pyret will accept this: </a:t>
            </a:r>
            <a:r>
              <a:rPr lang="en" sz="1600">
                <a:latin typeface="Fira Mono"/>
                <a:ea typeface="Fira Mono"/>
                <a:cs typeface="Fira Mono"/>
                <a:sym typeface="Fira Mono"/>
              </a:rPr>
              <a:t>print “5”?</a:t>
            </a:r>
            <a:endParaRPr sz="1600">
              <a:latin typeface="Fira Mono"/>
              <a:ea typeface="Fira Mono"/>
              <a:cs typeface="Fira Mono"/>
              <a:sym typeface="Fira Mono"/>
            </a:endParaRPr>
          </a:p>
          <a:p>
            <a:pPr indent="-342900" lvl="0" marL="457200" rtl="0" algn="l">
              <a:lnSpc>
                <a:spcPct val="100000"/>
              </a:lnSpc>
              <a:spcBef>
                <a:spcPts val="0"/>
              </a:spcBef>
              <a:spcAft>
                <a:spcPts val="0"/>
              </a:spcAft>
              <a:buSzPts val="1800"/>
              <a:buAutoNum type="arabicPeriod"/>
            </a:pPr>
            <a:r>
              <a:rPr lang="en"/>
              <a:t>I want to start my assignment now and finish it later?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445025"/>
            <a:ext cx="464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 Pyret</a:t>
            </a:r>
            <a:r>
              <a:rPr lang="en"/>
              <a:t> Documentation!!!!!</a:t>
            </a:r>
            <a:endParaRPr/>
          </a:p>
        </p:txBody>
      </p:sp>
      <p:sp>
        <p:nvSpPr>
          <p:cNvPr id="169" name="Google Shape;169;p25"/>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linkClick r:id="rId3"/>
              </a:rPr>
              <a:t>https://www.pyret.org/docs/latest/</a:t>
            </a:r>
            <a:endParaRPr/>
          </a:p>
          <a:p>
            <a:pPr indent="-342900" lvl="0" marL="457200" rtl="0" algn="l">
              <a:lnSpc>
                <a:spcPct val="100000"/>
              </a:lnSpc>
              <a:spcBef>
                <a:spcPts val="1000"/>
              </a:spcBef>
              <a:spcAft>
                <a:spcPts val="0"/>
              </a:spcAft>
              <a:buSzPts val="1800"/>
              <a:buChar char="•"/>
            </a:pPr>
            <a:r>
              <a:rPr lang="en"/>
              <a:t>This is such a useful general resource!</a:t>
            </a:r>
            <a:endParaRPr/>
          </a:p>
          <a:p>
            <a:pPr indent="0" lvl="0" marL="0" rtl="0" algn="l">
              <a:lnSpc>
                <a:spcPct val="100000"/>
              </a:lnSpc>
              <a:spcBef>
                <a:spcPts val="1000"/>
              </a:spcBef>
              <a:spcAft>
                <a:spcPts val="0"/>
              </a:spcAft>
              <a:buNone/>
            </a:pPr>
            <a:r>
              <a:rPr lang="en" u="sng">
                <a:solidFill>
                  <a:schemeClr val="accent5"/>
                </a:solidFill>
                <a:hlinkClick r:id="rId4">
                  <a:extLst>
                    <a:ext uri="{A12FA001-AC4F-418D-AE19-62706E023703}">
                      <ahyp:hlinkClr val="tx"/>
                    </a:ext>
                  </a:extLst>
                </a:hlinkClick>
              </a:rPr>
              <a:t>https://www.pyret.org/docs/latest/image.html</a:t>
            </a:r>
            <a:endParaRPr/>
          </a:p>
          <a:p>
            <a:pPr indent="-342900" lvl="0" marL="457200" rtl="0" algn="l">
              <a:lnSpc>
                <a:spcPct val="100000"/>
              </a:lnSpc>
              <a:spcBef>
                <a:spcPts val="1000"/>
              </a:spcBef>
              <a:spcAft>
                <a:spcPts val="0"/>
              </a:spcAft>
              <a:buSzPts val="1800"/>
              <a:buChar char="•"/>
            </a:pPr>
            <a:r>
              <a:rPr lang="en"/>
              <a:t>Here is the specific image documentation you may find useful for this hw!</a:t>
            </a:r>
            <a:endParaRPr/>
          </a:p>
          <a:p>
            <a:pPr indent="0" lvl="0" marL="0" rtl="0" algn="l">
              <a:lnSpc>
                <a:spcPct val="100000"/>
              </a:lnSpc>
              <a:spcBef>
                <a:spcPts val="1000"/>
              </a:spcBef>
              <a:spcAft>
                <a:spcPts val="0"/>
              </a:spcAft>
              <a:buNone/>
            </a:pPr>
            <a:r>
              <a:t/>
            </a:r>
            <a:endParaRPr/>
          </a:p>
          <a:p>
            <a:pPr indent="0" lvl="0" marL="0" rtl="0" algn="l">
              <a:lnSpc>
                <a:spcPct val="100000"/>
              </a:lnSpc>
              <a:spcBef>
                <a:spcPts val="1000"/>
              </a:spcBef>
              <a:spcAft>
                <a:spcPts val="0"/>
              </a:spcAft>
              <a:buNone/>
            </a:pPr>
            <a:r>
              <a:t/>
            </a:r>
            <a:endParaRPr/>
          </a:p>
          <a:p>
            <a:pPr indent="0" lvl="0" marL="0" rtl="0" algn="l">
              <a:lnSpc>
                <a:spcPct val="100000"/>
              </a:lnSpc>
              <a:spcBef>
                <a:spcPts val="1000"/>
              </a:spcBef>
              <a:spcAft>
                <a:spcPts val="1000"/>
              </a:spcAft>
              <a:buNone/>
            </a:pPr>
            <a:r>
              <a:t/>
            </a:r>
            <a:endParaRPr/>
          </a:p>
        </p:txBody>
      </p:sp>
      <p:cxnSp>
        <p:nvCxnSpPr>
          <p:cNvPr id="170" name="Google Shape;170;p25"/>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pic>
        <p:nvPicPr>
          <p:cNvPr id="171" name="Google Shape;171;p25"/>
          <p:cNvPicPr preferRelativeResize="0"/>
          <p:nvPr/>
        </p:nvPicPr>
        <p:blipFill>
          <a:blip r:embed="rId5">
            <a:alphaModFix/>
          </a:blip>
          <a:stretch>
            <a:fillRect/>
          </a:stretch>
        </p:blipFill>
        <p:spPr>
          <a:xfrm>
            <a:off x="4956600" y="736487"/>
            <a:ext cx="3670525" cy="367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 type="body"/>
          </p:nvPr>
        </p:nvSpPr>
        <p:spPr>
          <a:xfrm>
            <a:off x="1572600" y="427432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Any questions?? Thanks for coming!</a:t>
            </a:r>
            <a:endParaRPr/>
          </a:p>
        </p:txBody>
      </p:sp>
      <p:pic>
        <p:nvPicPr>
          <p:cNvPr id="177" name="Google Shape;177;p26"/>
          <p:cNvPicPr preferRelativeResize="0"/>
          <p:nvPr/>
        </p:nvPicPr>
        <p:blipFill>
          <a:blip r:embed="rId3">
            <a:alphaModFix/>
          </a:blip>
          <a:stretch>
            <a:fillRect/>
          </a:stretch>
        </p:blipFill>
        <p:spPr>
          <a:xfrm>
            <a:off x="1878613" y="0"/>
            <a:ext cx="5386766" cy="404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1150200" y="245525"/>
            <a:ext cx="6843600" cy="4277250"/>
          </a:xfrm>
          <a:prstGeom prst="rect">
            <a:avLst/>
          </a:prstGeom>
          <a:noFill/>
          <a:ln>
            <a:noFill/>
          </a:ln>
        </p:spPr>
      </p:pic>
      <p:sp>
        <p:nvSpPr>
          <p:cNvPr id="183" name="Google Shape;183;p27"/>
          <p:cNvSpPr txBox="1"/>
          <p:nvPr>
            <p:ph idx="1" type="body"/>
          </p:nvPr>
        </p:nvSpPr>
        <p:spPr>
          <a:xfrm>
            <a:off x="311700" y="4382975"/>
            <a:ext cx="83607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a:ea typeface="Fira Sans"/>
                <a:cs typeface="Fira Sans"/>
                <a:sym typeface="Fira Sans"/>
              </a:rPr>
              <a:t>Bonus fun collaborative zoom drawing from workshop! Come to workshop :D</a:t>
            </a:r>
            <a:endParaRPr>
              <a:latin typeface="Fira Sans"/>
              <a:ea typeface="Fira Sans"/>
              <a:cs typeface="Fira Sans"/>
              <a:sym typeface="Fir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550733" y="521225"/>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is</a:t>
            </a:r>
            <a:r>
              <a:rPr lang="en"/>
              <a:t>:</a:t>
            </a:r>
            <a:endParaRPr/>
          </a:p>
        </p:txBody>
      </p:sp>
      <p:sp>
        <p:nvSpPr>
          <p:cNvPr id="65" name="Google Shape;65;p14"/>
          <p:cNvSpPr txBox="1"/>
          <p:nvPr>
            <p:ph idx="1" type="body"/>
          </p:nvPr>
        </p:nvSpPr>
        <p:spPr>
          <a:xfrm>
            <a:off x="550725" y="1152475"/>
            <a:ext cx="3827100" cy="2822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91C57A"/>
              </a:buClr>
              <a:buSzPts val="1300"/>
              <a:buChar char="✔"/>
            </a:pPr>
            <a:r>
              <a:rPr lang="en" sz="1600"/>
              <a:t>A place for everyone to learn and ask conceptual questions</a:t>
            </a:r>
            <a:endParaRPr sz="1600"/>
          </a:p>
          <a:p>
            <a:pPr indent="-311150" lvl="0" marL="457200" rtl="0" algn="l">
              <a:spcBef>
                <a:spcPts val="1000"/>
              </a:spcBef>
              <a:spcAft>
                <a:spcPts val="0"/>
              </a:spcAft>
              <a:buClr>
                <a:srgbClr val="91C57A"/>
              </a:buClr>
              <a:buSzPts val="1300"/>
              <a:buChar char="✔"/>
            </a:pPr>
            <a:r>
              <a:rPr lang="en" sz="1600"/>
              <a:t>A supplement to lecture</a:t>
            </a:r>
            <a:endParaRPr sz="1600"/>
          </a:p>
          <a:p>
            <a:pPr indent="-311150" lvl="0" marL="457200" rtl="0" algn="l">
              <a:spcBef>
                <a:spcPts val="1000"/>
              </a:spcBef>
              <a:spcAft>
                <a:spcPts val="0"/>
              </a:spcAft>
              <a:buClr>
                <a:srgbClr val="91C57A"/>
              </a:buClr>
              <a:buSzPts val="1300"/>
              <a:buChar char="✔"/>
            </a:pPr>
            <a:r>
              <a:rPr lang="en" sz="1600"/>
              <a:t>A place to get student feedback on what concepts are clear and unclear</a:t>
            </a:r>
            <a:endParaRPr sz="1600"/>
          </a:p>
          <a:p>
            <a:pPr indent="-330200" lvl="0" marL="457200" rtl="0" algn="l">
              <a:spcBef>
                <a:spcPts val="1000"/>
              </a:spcBef>
              <a:spcAft>
                <a:spcPts val="1000"/>
              </a:spcAft>
              <a:buClr>
                <a:srgbClr val="91C57A"/>
              </a:buClr>
              <a:buSzPts val="1600"/>
              <a:buChar char="✔"/>
            </a:pPr>
            <a:r>
              <a:rPr lang="en" sz="1600"/>
              <a:t>A resource for extra example problems</a:t>
            </a:r>
            <a:endParaRPr sz="1600"/>
          </a:p>
        </p:txBody>
      </p:sp>
      <p:sp>
        <p:nvSpPr>
          <p:cNvPr id="66" name="Google Shape;66;p14"/>
          <p:cNvSpPr txBox="1"/>
          <p:nvPr>
            <p:ph idx="2" type="body"/>
          </p:nvPr>
        </p:nvSpPr>
        <p:spPr>
          <a:xfrm>
            <a:off x="4832400" y="2447600"/>
            <a:ext cx="3733200" cy="246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E06666"/>
              </a:buClr>
              <a:buSzPts val="1500"/>
              <a:buChar char="✗"/>
            </a:pPr>
            <a:r>
              <a:rPr lang="en" sz="1600"/>
              <a:t>A place for debugging or homework questions — that’s for TA hours</a:t>
            </a:r>
            <a:endParaRPr sz="1600"/>
          </a:p>
          <a:p>
            <a:pPr indent="-330200" lvl="0" marL="457200" rtl="0" algn="l">
              <a:spcBef>
                <a:spcPts val="1000"/>
              </a:spcBef>
              <a:spcAft>
                <a:spcPts val="0"/>
              </a:spcAft>
              <a:buClr>
                <a:srgbClr val="E06666"/>
              </a:buClr>
              <a:buSzPts val="1600"/>
              <a:buChar char="✗"/>
            </a:pPr>
            <a:r>
              <a:rPr lang="en" sz="1600"/>
              <a:t>An extra assignment for students</a:t>
            </a:r>
            <a:endParaRPr sz="1600"/>
          </a:p>
          <a:p>
            <a:pPr indent="-330200" lvl="0" marL="457200" rtl="0" algn="l">
              <a:spcBef>
                <a:spcPts val="1000"/>
              </a:spcBef>
              <a:spcAft>
                <a:spcPts val="0"/>
              </a:spcAft>
              <a:buClr>
                <a:srgbClr val="E06666"/>
              </a:buClr>
              <a:buSzPts val="1600"/>
              <a:buChar char="✗"/>
            </a:pPr>
            <a:r>
              <a:rPr lang="en" sz="1600"/>
              <a:t>A TA lecturing at you (ask stuff so we can help you more!!)</a:t>
            </a:r>
            <a:endParaRPr sz="1600"/>
          </a:p>
          <a:p>
            <a:pPr indent="0" lvl="0" marL="0" rtl="0" algn="l">
              <a:spcBef>
                <a:spcPts val="1000"/>
              </a:spcBef>
              <a:spcAft>
                <a:spcPts val="1600"/>
              </a:spcAft>
              <a:buNone/>
            </a:pPr>
            <a:r>
              <a:t/>
            </a:r>
            <a:endParaRPr sz="1300"/>
          </a:p>
        </p:txBody>
      </p:sp>
      <p:cxnSp>
        <p:nvCxnSpPr>
          <p:cNvPr id="67" name="Google Shape;67;p14"/>
          <p:cNvCxnSpPr/>
          <p:nvPr/>
        </p:nvCxnSpPr>
        <p:spPr>
          <a:xfrm>
            <a:off x="474533" y="390926"/>
            <a:ext cx="3909300" cy="0"/>
          </a:xfrm>
          <a:prstGeom prst="straightConnector1">
            <a:avLst/>
          </a:prstGeom>
          <a:noFill/>
          <a:ln cap="flat" cmpd="sng" w="9525">
            <a:solidFill>
              <a:schemeClr val="accent2"/>
            </a:solidFill>
            <a:prstDash val="solid"/>
            <a:round/>
            <a:headEnd len="med" w="med" type="none"/>
            <a:tailEnd len="med" w="med" type="none"/>
          </a:ln>
        </p:spPr>
      </p:cxnSp>
      <p:cxnSp>
        <p:nvCxnSpPr>
          <p:cNvPr id="68" name="Google Shape;68;p14"/>
          <p:cNvCxnSpPr/>
          <p:nvPr/>
        </p:nvCxnSpPr>
        <p:spPr>
          <a:xfrm>
            <a:off x="474533" y="4192669"/>
            <a:ext cx="3909300" cy="0"/>
          </a:xfrm>
          <a:prstGeom prst="straightConnector1">
            <a:avLst/>
          </a:prstGeom>
          <a:noFill/>
          <a:ln cap="flat" cmpd="sng" w="9525">
            <a:solidFill>
              <a:schemeClr val="accent2"/>
            </a:solidFill>
            <a:prstDash val="solid"/>
            <a:round/>
            <a:headEnd len="med" w="med" type="none"/>
            <a:tailEnd len="med" w="med" type="none"/>
          </a:ln>
        </p:spPr>
      </p:cxnSp>
      <p:sp>
        <p:nvSpPr>
          <p:cNvPr id="69" name="Google Shape;69;p14"/>
          <p:cNvSpPr txBox="1"/>
          <p:nvPr>
            <p:ph type="title"/>
          </p:nvPr>
        </p:nvSpPr>
        <p:spPr>
          <a:xfrm>
            <a:off x="4816050" y="1787774"/>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is not:</a:t>
            </a:r>
            <a:endParaRPr/>
          </a:p>
        </p:txBody>
      </p:sp>
      <p:cxnSp>
        <p:nvCxnSpPr>
          <p:cNvPr id="70" name="Google Shape;70;p14"/>
          <p:cNvCxnSpPr/>
          <p:nvPr/>
        </p:nvCxnSpPr>
        <p:spPr>
          <a:xfrm>
            <a:off x="4739850" y="1636625"/>
            <a:ext cx="3909300" cy="0"/>
          </a:xfrm>
          <a:prstGeom prst="straightConnector1">
            <a:avLst/>
          </a:prstGeom>
          <a:noFill/>
          <a:ln cap="flat" cmpd="sng" w="9525">
            <a:solidFill>
              <a:schemeClr val="accent2"/>
            </a:solidFill>
            <a:prstDash val="solid"/>
            <a:round/>
            <a:headEnd len="med" w="med" type="none"/>
            <a:tailEnd len="med" w="med" type="none"/>
          </a:ln>
        </p:spPr>
      </p:cxnSp>
      <p:cxnSp>
        <p:nvCxnSpPr>
          <p:cNvPr id="71" name="Google Shape;71;p14"/>
          <p:cNvCxnSpPr/>
          <p:nvPr/>
        </p:nvCxnSpPr>
        <p:spPr>
          <a:xfrm>
            <a:off x="4739850" y="4789992"/>
            <a:ext cx="39093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What is a program?</a:t>
            </a:r>
            <a:endParaRPr/>
          </a:p>
        </p:txBody>
      </p:sp>
      <p:sp>
        <p:nvSpPr>
          <p:cNvPr id="77" name="Google Shape;77;p15"/>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Instruction for your computer</a:t>
            </a:r>
            <a:endParaRPr/>
          </a:p>
          <a:p>
            <a:pPr indent="-317500" lvl="1" marL="914400" rtl="0" algn="l">
              <a:lnSpc>
                <a:spcPct val="100000"/>
              </a:lnSpc>
              <a:spcBef>
                <a:spcPts val="1000"/>
              </a:spcBef>
              <a:spcAft>
                <a:spcPts val="0"/>
              </a:spcAft>
              <a:buSzPts val="1400"/>
              <a:buChar char="○"/>
            </a:pPr>
            <a:r>
              <a:rPr lang="en"/>
              <a:t>Must be very specific</a:t>
            </a:r>
            <a:endParaRPr/>
          </a:p>
          <a:p>
            <a:pPr indent="-342900" lvl="0" marL="457200" rtl="0" algn="l">
              <a:lnSpc>
                <a:spcPct val="100000"/>
              </a:lnSpc>
              <a:spcBef>
                <a:spcPts val="1000"/>
              </a:spcBef>
              <a:spcAft>
                <a:spcPts val="0"/>
              </a:spcAft>
              <a:buSzPts val="1800"/>
              <a:buChar char="•"/>
            </a:pPr>
            <a:r>
              <a:rPr lang="en"/>
              <a:t>Something to be read by people</a:t>
            </a:r>
            <a:endParaRPr/>
          </a:p>
          <a:p>
            <a:pPr indent="-317500" lvl="1" marL="914400" rtl="0" algn="l">
              <a:lnSpc>
                <a:spcPct val="100000"/>
              </a:lnSpc>
              <a:spcBef>
                <a:spcPts val="1000"/>
              </a:spcBef>
              <a:spcAft>
                <a:spcPts val="0"/>
              </a:spcAft>
              <a:buSzPts val="1400"/>
              <a:buChar char="○"/>
            </a:pPr>
            <a:r>
              <a:rPr lang="en"/>
              <a:t>Must be readable (comments, style, organization)</a:t>
            </a:r>
            <a:endParaRPr/>
          </a:p>
          <a:p>
            <a:pPr indent="0" lvl="0" marL="0" rtl="0" algn="l">
              <a:lnSpc>
                <a:spcPct val="100000"/>
              </a:lnSpc>
              <a:spcBef>
                <a:spcPts val="1000"/>
              </a:spcBef>
              <a:spcAft>
                <a:spcPts val="0"/>
              </a:spcAft>
              <a:buNone/>
            </a:pPr>
            <a:r>
              <a:rPr lang="en">
                <a:latin typeface="Fira Sans"/>
                <a:ea typeface="Fira Sans"/>
                <a:cs typeface="Fira Sans"/>
                <a:sym typeface="Fira Sans"/>
              </a:rPr>
              <a:t>A program can:</a:t>
            </a:r>
            <a:endParaRPr>
              <a:latin typeface="Fira Sans"/>
              <a:ea typeface="Fira Sans"/>
              <a:cs typeface="Fira Sans"/>
              <a:sym typeface="Fira Sans"/>
            </a:endParaRPr>
          </a:p>
          <a:p>
            <a:pPr indent="-342900" lvl="0" marL="457200" rtl="0" algn="l">
              <a:lnSpc>
                <a:spcPct val="100000"/>
              </a:lnSpc>
              <a:spcBef>
                <a:spcPts val="1000"/>
              </a:spcBef>
              <a:spcAft>
                <a:spcPts val="0"/>
              </a:spcAft>
              <a:buSzPts val="1800"/>
              <a:buChar char="•"/>
            </a:pPr>
            <a:r>
              <a:rPr lang="en"/>
              <a:t>Add a definition to use later</a:t>
            </a:r>
            <a:endParaRPr/>
          </a:p>
          <a:p>
            <a:pPr indent="-342900" lvl="0" marL="457200" rtl="0" algn="l">
              <a:lnSpc>
                <a:spcPct val="100000"/>
              </a:lnSpc>
              <a:spcBef>
                <a:spcPts val="1000"/>
              </a:spcBef>
              <a:spcAft>
                <a:spcPts val="0"/>
              </a:spcAft>
              <a:buSzPts val="1800"/>
              <a:buChar char="•"/>
            </a:pPr>
            <a:r>
              <a:rPr lang="en"/>
              <a:t>Draw a picture</a:t>
            </a:r>
            <a:endParaRPr/>
          </a:p>
          <a:p>
            <a:pPr indent="-342900" lvl="0" marL="457200" rtl="0" algn="l">
              <a:lnSpc>
                <a:spcPct val="100000"/>
              </a:lnSpc>
              <a:spcBef>
                <a:spcPts val="1000"/>
              </a:spcBef>
              <a:spcAft>
                <a:spcPts val="0"/>
              </a:spcAft>
              <a:buSzPts val="1800"/>
              <a:buChar char="•"/>
            </a:pPr>
            <a:r>
              <a:rPr lang="en"/>
              <a:t>Add numbers </a:t>
            </a:r>
            <a:endParaRPr/>
          </a:p>
          <a:p>
            <a:pPr indent="-342900" lvl="0" marL="457200" rtl="0" algn="l">
              <a:lnSpc>
                <a:spcPct val="100000"/>
              </a:lnSpc>
              <a:spcBef>
                <a:spcPts val="1000"/>
              </a:spcBef>
              <a:spcAft>
                <a:spcPts val="0"/>
              </a:spcAft>
              <a:buSzPts val="1800"/>
              <a:buChar char="•"/>
            </a:pPr>
            <a:r>
              <a:rPr lang="en"/>
              <a:t>And more!! </a:t>
            </a:r>
            <a:r>
              <a:rPr lang="en"/>
              <a:t>😄</a:t>
            </a:r>
            <a:endParaRPr/>
          </a:p>
          <a:p>
            <a:pPr indent="0" lvl="0" marL="0" rtl="0" algn="l">
              <a:lnSpc>
                <a:spcPct val="100000"/>
              </a:lnSpc>
              <a:spcBef>
                <a:spcPts val="1000"/>
              </a:spcBef>
              <a:spcAft>
                <a:spcPts val="1000"/>
              </a:spcAft>
              <a:buNone/>
            </a:pPr>
            <a:r>
              <a:t/>
            </a:r>
            <a:endParaRPr/>
          </a:p>
        </p:txBody>
      </p:sp>
      <p:cxnSp>
        <p:nvCxnSpPr>
          <p:cNvPr id="78" name="Google Shape;78;p15"/>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pic>
        <p:nvPicPr>
          <p:cNvPr id="79" name="Google Shape;79;p15"/>
          <p:cNvPicPr preferRelativeResize="0"/>
          <p:nvPr/>
        </p:nvPicPr>
        <p:blipFill>
          <a:blip r:embed="rId3">
            <a:alphaModFix/>
          </a:blip>
          <a:stretch>
            <a:fillRect/>
          </a:stretch>
        </p:blipFill>
        <p:spPr>
          <a:xfrm>
            <a:off x="5359475" y="642736"/>
            <a:ext cx="3013673" cy="2690099"/>
          </a:xfrm>
          <a:prstGeom prst="rect">
            <a:avLst/>
          </a:prstGeom>
          <a:noFill/>
          <a:ln>
            <a:noFill/>
          </a:ln>
        </p:spPr>
      </p:pic>
      <p:sp>
        <p:nvSpPr>
          <p:cNvPr id="80" name="Google Shape;80;p15"/>
          <p:cNvSpPr txBox="1"/>
          <p:nvPr>
            <p:ph idx="2" type="body"/>
          </p:nvPr>
        </p:nvSpPr>
        <p:spPr>
          <a:xfrm>
            <a:off x="4832400" y="3429000"/>
            <a:ext cx="3999900" cy="114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200"/>
              <a:t>Fig. A: A computer is just like a big boi calculator that can do cooler stuff — typing 1 + 1 into your calculator is typing a program!! In fact, the first computers just added numbers (that’s why they’re called computers).</a:t>
            </a:r>
            <a:endParaRPr i="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0" st="0"/>
                                            </p:txEl>
                                          </p:spTgt>
                                        </p:tgtEl>
                                        <p:attrNameLst>
                                          <p:attrName>style.visibility</p:attrName>
                                        </p:attrNameLst>
                                      </p:cBhvr>
                                      <p:to>
                                        <p:strVal val="visible"/>
                                      </p:to>
                                    </p:set>
                                    <p:animEffect filter="fade" transition="in">
                                      <p:cBhvr>
                                        <p:cTn dur="1000"/>
                                        <p:tgtEl>
                                          <p:spTgt spid="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1" st="1"/>
                                            </p:txEl>
                                          </p:spTgt>
                                        </p:tgtEl>
                                        <p:attrNameLst>
                                          <p:attrName>style.visibility</p:attrName>
                                        </p:attrNameLst>
                                      </p:cBhvr>
                                      <p:to>
                                        <p:strVal val="visible"/>
                                      </p:to>
                                    </p:set>
                                    <p:animEffect filter="fade" transition="in">
                                      <p:cBhvr>
                                        <p:cTn dur="1000"/>
                                        <p:tgtEl>
                                          <p:spTgt spid="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2" st="2"/>
                                            </p:txEl>
                                          </p:spTgt>
                                        </p:tgtEl>
                                        <p:attrNameLst>
                                          <p:attrName>style.visibility</p:attrName>
                                        </p:attrNameLst>
                                      </p:cBhvr>
                                      <p:to>
                                        <p:strVal val="visible"/>
                                      </p:to>
                                    </p:set>
                                    <p:animEffect filter="fade" transition="in">
                                      <p:cBhvr>
                                        <p:cTn dur="1000"/>
                                        <p:tgtEl>
                                          <p:spTgt spid="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3" st="3"/>
                                            </p:txEl>
                                          </p:spTgt>
                                        </p:tgtEl>
                                        <p:attrNameLst>
                                          <p:attrName>style.visibility</p:attrName>
                                        </p:attrNameLst>
                                      </p:cBhvr>
                                      <p:to>
                                        <p:strVal val="visible"/>
                                      </p:to>
                                    </p:set>
                                    <p:animEffect filter="fade" transition="in">
                                      <p:cBhvr>
                                        <p:cTn dur="1000"/>
                                        <p:tgtEl>
                                          <p:spTgt spid="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4" st="4"/>
                                            </p:txEl>
                                          </p:spTgt>
                                        </p:tgtEl>
                                        <p:attrNameLst>
                                          <p:attrName>style.visibility</p:attrName>
                                        </p:attrNameLst>
                                      </p:cBhvr>
                                      <p:to>
                                        <p:strVal val="visible"/>
                                      </p:to>
                                    </p:set>
                                    <p:animEffect filter="fade" transition="in">
                                      <p:cBhvr>
                                        <p:cTn dur="1000"/>
                                        <p:tgtEl>
                                          <p:spTgt spid="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5" st="5"/>
                                            </p:txEl>
                                          </p:spTgt>
                                        </p:tgtEl>
                                        <p:attrNameLst>
                                          <p:attrName>style.visibility</p:attrName>
                                        </p:attrNameLst>
                                      </p:cBhvr>
                                      <p:to>
                                        <p:strVal val="visible"/>
                                      </p:to>
                                    </p:set>
                                    <p:animEffect filter="fade" transition="in">
                                      <p:cBhvr>
                                        <p:cTn dur="1000"/>
                                        <p:tgtEl>
                                          <p:spTgt spid="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6" st="6"/>
                                            </p:txEl>
                                          </p:spTgt>
                                        </p:tgtEl>
                                        <p:attrNameLst>
                                          <p:attrName>style.visibility</p:attrName>
                                        </p:attrNameLst>
                                      </p:cBhvr>
                                      <p:to>
                                        <p:strVal val="visible"/>
                                      </p:to>
                                    </p:set>
                                    <p:animEffect filter="fade" transition="in">
                                      <p:cBhvr>
                                        <p:cTn dur="1000"/>
                                        <p:tgtEl>
                                          <p:spTgt spid="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7" st="7"/>
                                            </p:txEl>
                                          </p:spTgt>
                                        </p:tgtEl>
                                        <p:attrNameLst>
                                          <p:attrName>style.visibility</p:attrName>
                                        </p:attrNameLst>
                                      </p:cBhvr>
                                      <p:to>
                                        <p:strVal val="visible"/>
                                      </p:to>
                                    </p:set>
                                    <p:animEffect filter="fade" transition="in">
                                      <p:cBhvr>
                                        <p:cTn dur="1000"/>
                                        <p:tgtEl>
                                          <p:spTgt spid="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8" st="8"/>
                                            </p:txEl>
                                          </p:spTgt>
                                        </p:tgtEl>
                                        <p:attrNameLst>
                                          <p:attrName>style.visibility</p:attrName>
                                        </p:attrNameLst>
                                      </p:cBhvr>
                                      <p:to>
                                        <p:strVal val="visible"/>
                                      </p:to>
                                    </p:set>
                                    <p:animEffect filter="fade" transition="in">
                                      <p:cBhvr>
                                        <p:cTn dur="1000"/>
                                        <p:tgtEl>
                                          <p:spTgt spid="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9" st="9"/>
                                            </p:txEl>
                                          </p:spTgt>
                                        </p:tgtEl>
                                        <p:attrNameLst>
                                          <p:attrName>style.visibility</p:attrName>
                                        </p:attrNameLst>
                                      </p:cBhvr>
                                      <p:to>
                                        <p:strVal val="visible"/>
                                      </p:to>
                                    </p:set>
                                    <p:animEffect filter="fade" transition="in">
                                      <p:cBhvr>
                                        <p:cTn dur="1000"/>
                                        <p:tgtEl>
                                          <p:spTgt spid="7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Expressions</a:t>
            </a:r>
            <a:endParaRPr/>
          </a:p>
        </p:txBody>
      </p:sp>
      <p:sp>
        <p:nvSpPr>
          <p:cNvPr id="86" name="Google Shape;86;p16"/>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Programs that do computations</a:t>
            </a:r>
            <a:endParaRPr/>
          </a:p>
          <a:p>
            <a:pPr indent="-342900" lvl="0" marL="457200" rtl="0" algn="l">
              <a:lnSpc>
                <a:spcPct val="100000"/>
              </a:lnSpc>
              <a:spcBef>
                <a:spcPts val="1000"/>
              </a:spcBef>
              <a:spcAft>
                <a:spcPts val="0"/>
              </a:spcAft>
              <a:buSzPts val="1800"/>
              <a:buChar char="•"/>
            </a:pPr>
            <a:r>
              <a:rPr lang="en"/>
              <a:t>Evaluate to an “answer”</a:t>
            </a:r>
            <a:endParaRPr/>
          </a:p>
          <a:p>
            <a:pPr indent="-317500" lvl="1" marL="914400" rtl="0" algn="l">
              <a:lnSpc>
                <a:spcPct val="100000"/>
              </a:lnSpc>
              <a:spcBef>
                <a:spcPts val="1000"/>
              </a:spcBef>
              <a:spcAft>
                <a:spcPts val="0"/>
              </a:spcAft>
              <a:buSzPts val="1400"/>
              <a:buChar char="○"/>
            </a:pPr>
            <a:r>
              <a:rPr lang="en"/>
              <a:t>If you type an expression, the computer takes it and “evaluates” it, much like you would evaluate information your eyes process. </a:t>
            </a:r>
            <a:endParaRPr/>
          </a:p>
          <a:p>
            <a:pPr indent="-317500" lvl="1" marL="914400" rtl="0" algn="l">
              <a:lnSpc>
                <a:spcPct val="100000"/>
              </a:lnSpc>
              <a:spcBef>
                <a:spcPts val="1000"/>
              </a:spcBef>
              <a:spcAft>
                <a:spcPts val="0"/>
              </a:spcAft>
              <a:buSzPts val="1400"/>
              <a:buChar char="○"/>
            </a:pPr>
            <a:r>
              <a:rPr lang="en"/>
              <a:t>The computer then “gives back” something — what it concludes the value of the expression is.</a:t>
            </a:r>
            <a:endParaRPr/>
          </a:p>
          <a:p>
            <a:pPr indent="-317500" lvl="1" marL="914400" rtl="0" algn="l">
              <a:lnSpc>
                <a:spcPct val="100000"/>
              </a:lnSpc>
              <a:spcBef>
                <a:spcPts val="1000"/>
              </a:spcBef>
              <a:spcAft>
                <a:spcPts val="0"/>
              </a:spcAft>
              <a:buSzPts val="1400"/>
              <a:buChar char="○"/>
            </a:pPr>
            <a:r>
              <a:rPr lang="en"/>
              <a:t>Try it out by going to </a:t>
            </a:r>
            <a:r>
              <a:rPr lang="en" u="sng">
                <a:solidFill>
                  <a:schemeClr val="hlink"/>
                </a:solidFill>
                <a:hlinkClick r:id="rId3"/>
              </a:rPr>
              <a:t>code.pyret.org</a:t>
            </a:r>
            <a:r>
              <a:rPr lang="en"/>
              <a:t>!</a:t>
            </a:r>
            <a:endParaRPr/>
          </a:p>
          <a:p>
            <a:pPr indent="0" lvl="0" marL="0" rtl="0" algn="l">
              <a:lnSpc>
                <a:spcPct val="100000"/>
              </a:lnSpc>
              <a:spcBef>
                <a:spcPts val="1000"/>
              </a:spcBef>
              <a:spcAft>
                <a:spcPts val="1000"/>
              </a:spcAft>
              <a:buNone/>
            </a:pPr>
            <a:r>
              <a:t/>
            </a:r>
            <a:endParaRPr/>
          </a:p>
        </p:txBody>
      </p:sp>
      <p:sp>
        <p:nvSpPr>
          <p:cNvPr id="87" name="Google Shape;87;p16"/>
          <p:cNvSpPr txBox="1"/>
          <p:nvPr>
            <p:ph idx="2" type="body"/>
          </p:nvPr>
        </p:nvSpPr>
        <p:spPr>
          <a:xfrm>
            <a:off x="4832400" y="3581400"/>
            <a:ext cx="3999900" cy="114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200"/>
              <a:t>Fig. B: Some expressions (what the user typed) and their values (Pyret’s response) in the interactions window (the right panel) of </a:t>
            </a:r>
            <a:r>
              <a:rPr i="1" lang="en" sz="1200" u="sng">
                <a:solidFill>
                  <a:schemeClr val="hlink"/>
                </a:solidFill>
                <a:hlinkClick r:id="rId4"/>
              </a:rPr>
              <a:t>code.pyret.org</a:t>
            </a:r>
            <a:r>
              <a:rPr i="1" lang="en" sz="1200"/>
              <a:t>. Note that every expression, when evaluated by Pyret, has a response.</a:t>
            </a:r>
            <a:endParaRPr i="1" sz="1200"/>
          </a:p>
        </p:txBody>
      </p:sp>
      <p:cxnSp>
        <p:nvCxnSpPr>
          <p:cNvPr id="88" name="Google Shape;88;p16"/>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pic>
        <p:nvPicPr>
          <p:cNvPr id="89" name="Google Shape;89;p16"/>
          <p:cNvPicPr preferRelativeResize="0"/>
          <p:nvPr/>
        </p:nvPicPr>
        <p:blipFill>
          <a:blip r:embed="rId5">
            <a:alphaModFix/>
          </a:blip>
          <a:stretch>
            <a:fillRect/>
          </a:stretch>
        </p:blipFill>
        <p:spPr>
          <a:xfrm>
            <a:off x="4832400" y="730525"/>
            <a:ext cx="3999899" cy="27727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Effect filter="fade" transition="in">
                                      <p:cBhvr>
                                        <p:cTn dur="1000"/>
                                        <p:tgtEl>
                                          <p:spTgt spid="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Effect filter="fade" transition="in">
                                      <p:cBhvr>
                                        <p:cTn dur="1000"/>
                                        <p:tgtEl>
                                          <p:spTgt spid="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animEffect filter="fade" transition="in">
                                      <p:cBhvr>
                                        <p:cTn dur="1000"/>
                                        <p:tgtEl>
                                          <p:spTgt spid="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3" st="3"/>
                                            </p:txEl>
                                          </p:spTgt>
                                        </p:tgtEl>
                                        <p:attrNameLst>
                                          <p:attrName>style.visibility</p:attrName>
                                        </p:attrNameLst>
                                      </p:cBhvr>
                                      <p:to>
                                        <p:strVal val="visible"/>
                                      </p:to>
                                    </p:set>
                                    <p:animEffect filter="fade" transition="in">
                                      <p:cBhvr>
                                        <p:cTn dur="1000"/>
                                        <p:tgtEl>
                                          <p:spTgt spid="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4" st="4"/>
                                            </p:txEl>
                                          </p:spTgt>
                                        </p:tgtEl>
                                        <p:attrNameLst>
                                          <p:attrName>style.visibility</p:attrName>
                                        </p:attrNameLst>
                                      </p:cBhvr>
                                      <p:to>
                                        <p:strVal val="visible"/>
                                      </p:to>
                                    </p:set>
                                    <p:animEffect filter="fade" transition="in">
                                      <p:cBhvr>
                                        <p:cTn dur="1000"/>
                                        <p:tgtEl>
                                          <p:spTgt spid="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5" st="5"/>
                                            </p:txEl>
                                          </p:spTgt>
                                        </p:tgtEl>
                                        <p:attrNameLst>
                                          <p:attrName>style.visibility</p:attrName>
                                        </p:attrNameLst>
                                      </p:cBhvr>
                                      <p:to>
                                        <p:strVal val="visible"/>
                                      </p:to>
                                    </p:set>
                                    <p:animEffect filter="fade" transition="in">
                                      <p:cBhvr>
                                        <p:cTn dur="1000"/>
                                        <p:tgtEl>
                                          <p:spTgt spid="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Kinds of Expressions</a:t>
            </a:r>
            <a:endParaRPr/>
          </a:p>
        </p:txBody>
      </p:sp>
      <p:sp>
        <p:nvSpPr>
          <p:cNvPr id="95" name="Google Shape;95;p17"/>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Numbers</a:t>
            </a:r>
            <a:endParaRPr/>
          </a:p>
          <a:p>
            <a:pPr indent="-317500" lvl="1" marL="914400" rtl="0" algn="l">
              <a:lnSpc>
                <a:spcPct val="100000"/>
              </a:lnSpc>
              <a:spcBef>
                <a:spcPts val="0"/>
              </a:spcBef>
              <a:spcAft>
                <a:spcPts val="0"/>
              </a:spcAft>
              <a:buSzPts val="1400"/>
              <a:buChar char="○"/>
            </a:pPr>
            <a:r>
              <a:rPr lang="en"/>
              <a:t>Examples: </a:t>
            </a:r>
            <a:r>
              <a:rPr lang="en">
                <a:highlight>
                  <a:srgbClr val="F3F3F3"/>
                </a:highlight>
                <a:latin typeface="Fira Mono"/>
                <a:ea typeface="Fira Mono"/>
                <a:cs typeface="Fira Mono"/>
                <a:sym typeface="Fira Mono"/>
              </a:rPr>
              <a:t>0</a:t>
            </a:r>
            <a:r>
              <a:rPr lang="en"/>
              <a:t>, </a:t>
            </a:r>
            <a:r>
              <a:rPr lang="en">
                <a:highlight>
                  <a:srgbClr val="F3F3F3"/>
                </a:highlight>
                <a:latin typeface="Fira Mono"/>
                <a:ea typeface="Fira Mono"/>
                <a:cs typeface="Fira Mono"/>
                <a:sym typeface="Fira Mono"/>
              </a:rPr>
              <a:t>-10</a:t>
            </a:r>
            <a:r>
              <a:rPr lang="en"/>
              <a:t>, </a:t>
            </a:r>
            <a:r>
              <a:rPr lang="en">
                <a:highlight>
                  <a:srgbClr val="F3F3F3"/>
                </a:highlight>
                <a:latin typeface="Fira Mono"/>
                <a:ea typeface="Fira Mono"/>
                <a:cs typeface="Fira Mono"/>
                <a:sym typeface="Fira Mono"/>
              </a:rPr>
              <a:t>0.4</a:t>
            </a:r>
            <a:endParaRPr>
              <a:latin typeface="Fira Mono"/>
              <a:ea typeface="Fira Mono"/>
              <a:cs typeface="Fira Mono"/>
              <a:sym typeface="Fira Mono"/>
            </a:endParaRPr>
          </a:p>
          <a:p>
            <a:pPr indent="-317500" lvl="1" marL="914400" rtl="0" algn="l">
              <a:lnSpc>
                <a:spcPct val="100000"/>
              </a:lnSpc>
              <a:spcBef>
                <a:spcPts val="1000"/>
              </a:spcBef>
              <a:spcAft>
                <a:spcPts val="0"/>
              </a:spcAft>
              <a:buSzPts val="1400"/>
              <a:buChar char="○"/>
            </a:pPr>
            <a:r>
              <a:rPr lang="en"/>
              <a:t>Some operations: </a:t>
            </a:r>
            <a:r>
              <a:rPr lang="en">
                <a:highlight>
                  <a:srgbClr val="F3F3F3"/>
                </a:highlight>
                <a:latin typeface="Fira Mono"/>
                <a:ea typeface="Fira Mono"/>
                <a:cs typeface="Fira Mono"/>
                <a:sym typeface="Fira Mono"/>
              </a:rPr>
              <a:t>+</a:t>
            </a:r>
            <a:r>
              <a:rPr lang="en"/>
              <a:t>, </a:t>
            </a:r>
            <a:r>
              <a:rPr lang="en">
                <a:highlight>
                  <a:srgbClr val="F3F3F3"/>
                </a:highlight>
                <a:latin typeface="Fira Mono"/>
                <a:ea typeface="Fira Mono"/>
                <a:cs typeface="Fira Mono"/>
                <a:sym typeface="Fira Mono"/>
              </a:rPr>
              <a:t>–</a:t>
            </a:r>
            <a:r>
              <a:rPr lang="en"/>
              <a:t>, </a:t>
            </a:r>
            <a:r>
              <a:rPr lang="en">
                <a:highlight>
                  <a:srgbClr val="F3F3F3"/>
                </a:highlight>
                <a:latin typeface="Fira Mono"/>
                <a:ea typeface="Fira Mono"/>
                <a:cs typeface="Fira Mono"/>
                <a:sym typeface="Fira Mono"/>
              </a:rPr>
              <a:t>&lt;</a:t>
            </a:r>
            <a:r>
              <a:rPr lang="en"/>
              <a:t>, </a:t>
            </a:r>
            <a:r>
              <a:rPr lang="en">
                <a:highlight>
                  <a:srgbClr val="F3F3F3"/>
                </a:highlight>
                <a:latin typeface="Fira Mono"/>
                <a:ea typeface="Fira Mono"/>
                <a:cs typeface="Fira Mono"/>
                <a:sym typeface="Fira Mono"/>
              </a:rPr>
              <a:t>num-min</a:t>
            </a:r>
            <a:endParaRPr>
              <a:latin typeface="Fira Mono"/>
              <a:ea typeface="Fira Mono"/>
              <a:cs typeface="Fira Mono"/>
              <a:sym typeface="Fira Mono"/>
            </a:endParaRPr>
          </a:p>
          <a:p>
            <a:pPr indent="-342900" lvl="0" marL="457200" rtl="0" algn="l">
              <a:lnSpc>
                <a:spcPct val="100000"/>
              </a:lnSpc>
              <a:spcBef>
                <a:spcPts val="1000"/>
              </a:spcBef>
              <a:spcAft>
                <a:spcPts val="0"/>
              </a:spcAft>
              <a:buSzPts val="1800"/>
              <a:buChar char="•"/>
            </a:pPr>
            <a:r>
              <a:rPr lang="en"/>
              <a:t>Strings</a:t>
            </a:r>
            <a:endParaRPr/>
          </a:p>
          <a:p>
            <a:pPr indent="-317500" lvl="1" marL="914400" rtl="0" algn="l">
              <a:lnSpc>
                <a:spcPct val="100000"/>
              </a:lnSpc>
              <a:spcBef>
                <a:spcPts val="1000"/>
              </a:spcBef>
              <a:spcAft>
                <a:spcPts val="0"/>
              </a:spcAft>
              <a:buSzPts val="1400"/>
              <a:buChar char="○"/>
            </a:pPr>
            <a:r>
              <a:rPr lang="en"/>
              <a:t>Ex: </a:t>
            </a:r>
            <a:r>
              <a:rPr lang="en">
                <a:highlight>
                  <a:srgbClr val="F3F3F3"/>
                </a:highlight>
                <a:latin typeface="Fira Mono"/>
                <a:ea typeface="Fira Mono"/>
                <a:cs typeface="Fira Mono"/>
                <a:sym typeface="Fira Mono"/>
              </a:rPr>
              <a:t>""</a:t>
            </a:r>
            <a:r>
              <a:rPr lang="en"/>
              <a:t>, </a:t>
            </a:r>
            <a:r>
              <a:rPr lang="en">
                <a:highlight>
                  <a:srgbClr val="F3F3F3"/>
                </a:highlight>
                <a:latin typeface="Fira Mono"/>
                <a:ea typeface="Fira Mono"/>
                <a:cs typeface="Fira Mono"/>
                <a:sym typeface="Fira Mono"/>
              </a:rPr>
              <a:t>"hiii"</a:t>
            </a:r>
            <a:r>
              <a:rPr lang="en"/>
              <a:t>,</a:t>
            </a:r>
            <a:r>
              <a:rPr lang="en"/>
              <a:t> </a:t>
            </a:r>
            <a:r>
              <a:rPr lang="en">
                <a:highlight>
                  <a:srgbClr val="F3F3F3"/>
                </a:highlight>
                <a:latin typeface="Fira Mono"/>
                <a:ea typeface="Fira Mono"/>
                <a:cs typeface="Fira Mono"/>
                <a:sym typeface="Fira Mono"/>
              </a:rPr>
              <a:t>"111"</a:t>
            </a:r>
            <a:endParaRPr/>
          </a:p>
          <a:p>
            <a:pPr indent="-342900" lvl="0" marL="457200" rtl="0" algn="l">
              <a:lnSpc>
                <a:spcPct val="100000"/>
              </a:lnSpc>
              <a:spcBef>
                <a:spcPts val="1000"/>
              </a:spcBef>
              <a:spcAft>
                <a:spcPts val="0"/>
              </a:spcAft>
              <a:buSzPts val="1800"/>
              <a:buChar char="•"/>
            </a:pPr>
            <a:r>
              <a:rPr lang="en"/>
              <a:t>Images</a:t>
            </a:r>
            <a:endParaRPr/>
          </a:p>
          <a:p>
            <a:pPr indent="-317500" lvl="1" marL="914400" rtl="0" algn="l">
              <a:lnSpc>
                <a:spcPct val="100000"/>
              </a:lnSpc>
              <a:spcBef>
                <a:spcPts val="1000"/>
              </a:spcBef>
              <a:spcAft>
                <a:spcPts val="0"/>
              </a:spcAft>
              <a:buSzPts val="1400"/>
              <a:buChar char="○"/>
            </a:pPr>
            <a:r>
              <a:rPr lang="en"/>
              <a:t>Ex: </a:t>
            </a:r>
            <a:r>
              <a:rPr lang="en">
                <a:highlight>
                  <a:srgbClr val="F3F3F3"/>
                </a:highlight>
                <a:latin typeface="Fira Mono"/>
                <a:ea typeface="Fira Mono"/>
                <a:cs typeface="Fira Mono"/>
                <a:sym typeface="Fira Mono"/>
              </a:rPr>
              <a:t>circle(2, "solid"</a:t>
            </a:r>
            <a:r>
              <a:rPr lang="en">
                <a:highlight>
                  <a:srgbClr val="F3F3F3"/>
                </a:highlight>
                <a:latin typeface="Fira Mono"/>
                <a:ea typeface="Fira Mono"/>
                <a:cs typeface="Fira Mono"/>
                <a:sym typeface="Fira Mono"/>
              </a:rPr>
              <a:t>, "red")</a:t>
            </a:r>
            <a:endParaRPr>
              <a:highlight>
                <a:srgbClr val="F3F3F3"/>
              </a:highlight>
              <a:latin typeface="Fira Mono"/>
              <a:ea typeface="Fira Mono"/>
              <a:cs typeface="Fira Mono"/>
              <a:sym typeface="Fira Mono"/>
            </a:endParaRPr>
          </a:p>
          <a:p>
            <a:pPr indent="-317500" lvl="1" marL="914400" rtl="0" algn="l">
              <a:lnSpc>
                <a:spcPct val="100000"/>
              </a:lnSpc>
              <a:spcBef>
                <a:spcPts val="1000"/>
              </a:spcBef>
              <a:spcAft>
                <a:spcPts val="0"/>
              </a:spcAft>
              <a:buSzPts val="1400"/>
              <a:buChar char="○"/>
            </a:pPr>
            <a:r>
              <a:rPr lang="en"/>
              <a:t>Some operations: </a:t>
            </a:r>
            <a:r>
              <a:rPr lang="en">
                <a:highlight>
                  <a:srgbClr val="F3F3F3"/>
                </a:highlight>
                <a:latin typeface="Fira Mono"/>
                <a:ea typeface="Fira Mono"/>
                <a:cs typeface="Fira Mono"/>
                <a:sym typeface="Fira Mono"/>
              </a:rPr>
              <a:t>overlay-align</a:t>
            </a:r>
            <a:r>
              <a:rPr lang="en"/>
              <a:t>, </a:t>
            </a:r>
            <a:r>
              <a:rPr lang="en">
                <a:highlight>
                  <a:srgbClr val="F3F3F3"/>
                </a:highlight>
                <a:latin typeface="Fira Mono"/>
                <a:ea typeface="Fira Mono"/>
                <a:cs typeface="Fira Mono"/>
                <a:sym typeface="Fira Mono"/>
              </a:rPr>
              <a:t>rotate</a:t>
            </a:r>
            <a:endParaRPr>
              <a:highlight>
                <a:srgbClr val="F3F3F3"/>
              </a:highlight>
              <a:latin typeface="Fira Mono"/>
              <a:ea typeface="Fira Mono"/>
              <a:cs typeface="Fira Mono"/>
              <a:sym typeface="Fira Mono"/>
            </a:endParaRPr>
          </a:p>
          <a:p>
            <a:pPr indent="0" lvl="0" marL="0" rtl="0" algn="l">
              <a:lnSpc>
                <a:spcPct val="100000"/>
              </a:lnSpc>
              <a:spcBef>
                <a:spcPts val="1000"/>
              </a:spcBef>
              <a:spcAft>
                <a:spcPts val="1000"/>
              </a:spcAft>
              <a:buNone/>
            </a:pPr>
            <a:r>
              <a:t/>
            </a:r>
            <a:endParaRPr/>
          </a:p>
        </p:txBody>
      </p:sp>
      <p:cxnSp>
        <p:nvCxnSpPr>
          <p:cNvPr id="96" name="Google Shape;96;p17"/>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pic>
        <p:nvPicPr>
          <p:cNvPr id="97" name="Google Shape;97;p17"/>
          <p:cNvPicPr preferRelativeResize="0"/>
          <p:nvPr/>
        </p:nvPicPr>
        <p:blipFill>
          <a:blip r:embed="rId3">
            <a:alphaModFix/>
          </a:blip>
          <a:stretch>
            <a:fillRect/>
          </a:stretch>
        </p:blipFill>
        <p:spPr>
          <a:xfrm>
            <a:off x="5360325" y="255425"/>
            <a:ext cx="3066250" cy="452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Effect filter="fade" transition="in">
                                      <p:cBhvr>
                                        <p:cTn dur="1000"/>
                                        <p:tgtEl>
                                          <p:spTgt spid="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Effect filter="fade" transition="in">
                                      <p:cBhvr>
                                        <p:cTn dur="1000"/>
                                        <p:tgtEl>
                                          <p:spTgt spid="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animEffect filter="fade" transition="in">
                                      <p:cBhvr>
                                        <p:cTn dur="1000"/>
                                        <p:tgtEl>
                                          <p:spTgt spid="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animEffect filter="fade" transition="in">
                                      <p:cBhvr>
                                        <p:cTn dur="1000"/>
                                        <p:tgtEl>
                                          <p:spTgt spid="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animEffect filter="fade" transition="in">
                                      <p:cBhvr>
                                        <p:cTn dur="1000"/>
                                        <p:tgtEl>
                                          <p:spTgt spid="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5" st="5"/>
                                            </p:txEl>
                                          </p:spTgt>
                                        </p:tgtEl>
                                        <p:attrNameLst>
                                          <p:attrName>style.visibility</p:attrName>
                                        </p:attrNameLst>
                                      </p:cBhvr>
                                      <p:to>
                                        <p:strVal val="visible"/>
                                      </p:to>
                                    </p:set>
                                    <p:animEffect filter="fade" transition="in">
                                      <p:cBhvr>
                                        <p:cTn dur="1000"/>
                                        <p:tgtEl>
                                          <p:spTgt spid="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6" st="6"/>
                                            </p:txEl>
                                          </p:spTgt>
                                        </p:tgtEl>
                                        <p:attrNameLst>
                                          <p:attrName>style.visibility</p:attrName>
                                        </p:attrNameLst>
                                      </p:cBhvr>
                                      <p:to>
                                        <p:strVal val="visible"/>
                                      </p:to>
                                    </p:set>
                                    <p:animEffect filter="fade" transition="in">
                                      <p:cBhvr>
                                        <p:cTn dur="1000"/>
                                        <p:tgtEl>
                                          <p:spTgt spid="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7" st="7"/>
                                            </p:txEl>
                                          </p:spTgt>
                                        </p:tgtEl>
                                        <p:attrNameLst>
                                          <p:attrName>style.visibility</p:attrName>
                                        </p:attrNameLst>
                                      </p:cBhvr>
                                      <p:to>
                                        <p:strVal val="visible"/>
                                      </p:to>
                                    </p:set>
                                    <p:animEffect filter="fade" transition="in">
                                      <p:cBhvr>
                                        <p:cTn dur="1000"/>
                                        <p:tgtEl>
                                          <p:spTgt spid="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8" st="8"/>
                                            </p:txEl>
                                          </p:spTgt>
                                        </p:tgtEl>
                                        <p:attrNameLst>
                                          <p:attrName>style.visibility</p:attrName>
                                        </p:attrNameLst>
                                      </p:cBhvr>
                                      <p:to>
                                        <p:strVal val="visible"/>
                                      </p:to>
                                    </p:set>
                                    <p:animEffect filter="fade" transition="in">
                                      <p:cBhvr>
                                        <p:cTn dur="1000"/>
                                        <p:tgtEl>
                                          <p:spTgt spid="9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Evaluation Order</a:t>
            </a:r>
            <a:endParaRPr/>
          </a:p>
        </p:txBody>
      </p:sp>
      <p:sp>
        <p:nvSpPr>
          <p:cNvPr id="103" name="Google Shape;103;p18"/>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How does something like </a:t>
            </a:r>
            <a:r>
              <a:rPr lang="en" sz="1400">
                <a:highlight>
                  <a:srgbClr val="F3F3F3"/>
                </a:highlight>
                <a:latin typeface="Fira Mono"/>
                <a:ea typeface="Fira Mono"/>
                <a:cs typeface="Fira Mono"/>
                <a:sym typeface="Fira Mono"/>
              </a:rPr>
              <a:t>(4 + 2) / 3</a:t>
            </a:r>
            <a:r>
              <a:rPr lang="en"/>
              <a:t> work?</a:t>
            </a:r>
            <a:endParaRPr/>
          </a:p>
          <a:p>
            <a:pPr indent="-317500" lvl="1" marL="914400" rtl="0" algn="l">
              <a:lnSpc>
                <a:spcPct val="100000"/>
              </a:lnSpc>
              <a:spcBef>
                <a:spcPts val="1000"/>
              </a:spcBef>
              <a:spcAft>
                <a:spcPts val="0"/>
              </a:spcAft>
              <a:buSzPts val="1400"/>
              <a:buChar char="○"/>
            </a:pPr>
            <a:r>
              <a:rPr lang="en"/>
              <a:t>What is the operator</a:t>
            </a:r>
            <a:r>
              <a:rPr lang="en"/>
              <a:t> </a:t>
            </a:r>
            <a:r>
              <a:rPr lang="en">
                <a:highlight>
                  <a:srgbClr val="F3F3F3"/>
                </a:highlight>
                <a:latin typeface="Fira Mono"/>
                <a:ea typeface="Fira Mono"/>
                <a:cs typeface="Fira Mono"/>
                <a:sym typeface="Fira Mono"/>
              </a:rPr>
              <a:t>/</a:t>
            </a:r>
            <a:r>
              <a:rPr lang="en"/>
              <a:t> dividing?</a:t>
            </a:r>
            <a:endParaRPr/>
          </a:p>
          <a:p>
            <a:pPr indent="-317500" lvl="1" marL="914400" rtl="0" algn="l">
              <a:lnSpc>
                <a:spcPct val="100000"/>
              </a:lnSpc>
              <a:spcBef>
                <a:spcPts val="1000"/>
              </a:spcBef>
              <a:spcAft>
                <a:spcPts val="0"/>
              </a:spcAft>
              <a:buSzPts val="1400"/>
              <a:buChar char="○"/>
            </a:pPr>
            <a:r>
              <a:rPr lang="en"/>
              <a:t>Shouldn’t</a:t>
            </a:r>
            <a:r>
              <a:rPr lang="en"/>
              <a:t> </a:t>
            </a:r>
            <a:r>
              <a:rPr lang="en">
                <a:highlight>
                  <a:srgbClr val="F3F3F3"/>
                </a:highlight>
                <a:latin typeface="Fira Mono"/>
                <a:ea typeface="Fira Mono"/>
                <a:cs typeface="Fira Mono"/>
                <a:sym typeface="Fira Mono"/>
              </a:rPr>
              <a:t>/</a:t>
            </a:r>
            <a:r>
              <a:rPr lang="en"/>
              <a:t> expect 2 numbers?</a:t>
            </a:r>
            <a:endParaRPr/>
          </a:p>
          <a:p>
            <a:pPr indent="-342900" lvl="0" marL="457200" rtl="0" algn="l">
              <a:lnSpc>
                <a:spcPct val="100000"/>
              </a:lnSpc>
              <a:spcBef>
                <a:spcPts val="1000"/>
              </a:spcBef>
              <a:spcAft>
                <a:spcPts val="0"/>
              </a:spcAft>
              <a:buSzPts val="1800"/>
              <a:buChar char="•"/>
            </a:pPr>
            <a:r>
              <a:rPr lang="en"/>
              <a:t>Even though </a:t>
            </a:r>
            <a:r>
              <a:rPr lang="en" sz="1400">
                <a:highlight>
                  <a:srgbClr val="F3F3F3"/>
                </a:highlight>
                <a:latin typeface="Fira Mono"/>
                <a:ea typeface="Fira Mono"/>
                <a:cs typeface="Fira Mono"/>
                <a:sym typeface="Fira Mono"/>
              </a:rPr>
              <a:t>(4 + 2)</a:t>
            </a:r>
            <a:r>
              <a:rPr lang="en"/>
              <a:t> isn’t a number, it is an expression that evaluates to a number</a:t>
            </a:r>
            <a:endParaRPr/>
          </a:p>
          <a:p>
            <a:pPr indent="-342900" lvl="0" marL="457200" rtl="0" algn="l">
              <a:lnSpc>
                <a:spcPct val="100000"/>
              </a:lnSpc>
              <a:spcBef>
                <a:spcPts val="1000"/>
              </a:spcBef>
              <a:spcAft>
                <a:spcPts val="0"/>
              </a:spcAft>
              <a:buSzPts val="1800"/>
              <a:buChar char="•"/>
            </a:pPr>
            <a:r>
              <a:rPr lang="en"/>
              <a:t>This works for anything!!</a:t>
            </a:r>
            <a:endParaRPr/>
          </a:p>
          <a:p>
            <a:pPr indent="0" lvl="0" marL="0" rtl="0" algn="l">
              <a:lnSpc>
                <a:spcPct val="100000"/>
              </a:lnSpc>
              <a:spcBef>
                <a:spcPts val="1000"/>
              </a:spcBef>
              <a:spcAft>
                <a:spcPts val="1000"/>
              </a:spcAft>
              <a:buNone/>
            </a:pPr>
            <a:r>
              <a:t/>
            </a:r>
            <a:endParaRPr/>
          </a:p>
        </p:txBody>
      </p:sp>
      <p:cxnSp>
        <p:nvCxnSpPr>
          <p:cNvPr id="104" name="Google Shape;104;p18"/>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pic>
        <p:nvPicPr>
          <p:cNvPr id="105" name="Google Shape;105;p18"/>
          <p:cNvPicPr preferRelativeResize="0"/>
          <p:nvPr/>
        </p:nvPicPr>
        <p:blipFill>
          <a:blip r:embed="rId3">
            <a:alphaModFix/>
          </a:blip>
          <a:stretch>
            <a:fillRect/>
          </a:stretch>
        </p:blipFill>
        <p:spPr>
          <a:xfrm>
            <a:off x="4950825" y="131050"/>
            <a:ext cx="3661026" cy="488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1000"/>
                                        <p:tgtEl>
                                          <p:spTgt spid="1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5" st="5"/>
                                            </p:txEl>
                                          </p:spTgt>
                                        </p:tgtEl>
                                        <p:attrNameLst>
                                          <p:attrName>style.visibility</p:attrName>
                                        </p:attrNameLst>
                                      </p:cBhvr>
                                      <p:to>
                                        <p:strVal val="visible"/>
                                      </p:to>
                                    </p:set>
                                    <p:animEffect filter="fade" transition="in">
                                      <p:cBhvr>
                                        <p:cTn dur="1000"/>
                                        <p:tgtEl>
                                          <p:spTgt spid="1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Evaluation Order</a:t>
            </a:r>
            <a:endParaRPr/>
          </a:p>
        </p:txBody>
      </p:sp>
      <p:sp>
        <p:nvSpPr>
          <p:cNvPr id="111" name="Google Shape;111;p19"/>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Image example!</a:t>
            </a:r>
            <a:endParaRPr/>
          </a:p>
          <a:p>
            <a:pPr indent="-342900" lvl="0" marL="457200" rtl="0" algn="l">
              <a:lnSpc>
                <a:spcPct val="100000"/>
              </a:lnSpc>
              <a:spcBef>
                <a:spcPts val="1000"/>
              </a:spcBef>
              <a:spcAft>
                <a:spcPts val="0"/>
              </a:spcAft>
              <a:buSzPts val="1800"/>
              <a:buChar char="•"/>
            </a:pPr>
            <a:r>
              <a:rPr lang="en"/>
              <a:t>Let’s say we want to create the image below… how could we do this using overlay-align?</a:t>
            </a:r>
            <a:endParaRPr/>
          </a:p>
          <a:p>
            <a:pPr indent="0" lvl="0" marL="0" rtl="0" algn="l">
              <a:lnSpc>
                <a:spcPct val="100000"/>
              </a:lnSpc>
              <a:spcBef>
                <a:spcPts val="1000"/>
              </a:spcBef>
              <a:spcAft>
                <a:spcPts val="1000"/>
              </a:spcAft>
              <a:buNone/>
            </a:pPr>
            <a:r>
              <a:t/>
            </a:r>
            <a:endParaRPr/>
          </a:p>
        </p:txBody>
      </p:sp>
      <p:cxnSp>
        <p:nvCxnSpPr>
          <p:cNvPr id="112" name="Google Shape;112;p19"/>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pic>
        <p:nvPicPr>
          <p:cNvPr id="113" name="Google Shape;113;p19"/>
          <p:cNvPicPr preferRelativeResize="0"/>
          <p:nvPr/>
        </p:nvPicPr>
        <p:blipFill>
          <a:blip r:embed="rId3">
            <a:alphaModFix/>
          </a:blip>
          <a:stretch>
            <a:fillRect/>
          </a:stretch>
        </p:blipFill>
        <p:spPr>
          <a:xfrm>
            <a:off x="934700" y="2947525"/>
            <a:ext cx="3014275" cy="1004758"/>
          </a:xfrm>
          <a:prstGeom prst="rect">
            <a:avLst/>
          </a:prstGeom>
          <a:noFill/>
          <a:ln>
            <a:noFill/>
          </a:ln>
        </p:spPr>
      </p:pic>
      <p:grpSp>
        <p:nvGrpSpPr>
          <p:cNvPr id="114" name="Google Shape;114;p19"/>
          <p:cNvGrpSpPr/>
          <p:nvPr/>
        </p:nvGrpSpPr>
        <p:grpSpPr>
          <a:xfrm rot="-1034454">
            <a:off x="5180238" y="1878344"/>
            <a:ext cx="2702793" cy="1780261"/>
            <a:chOff x="5104524" y="673050"/>
            <a:chExt cx="2702700" cy="1780200"/>
          </a:xfrm>
        </p:grpSpPr>
        <p:sp>
          <p:nvSpPr>
            <p:cNvPr id="115" name="Google Shape;115;p19"/>
            <p:cNvSpPr/>
            <p:nvPr/>
          </p:nvSpPr>
          <p:spPr>
            <a:xfrm rot="1042105">
              <a:off x="5209705" y="1020313"/>
              <a:ext cx="2492338" cy="1085673"/>
            </a:xfrm>
            <a:prstGeom prst="wedgeEllipseCallout">
              <a:avLst>
                <a:gd fmla="val -37865" name="adj1"/>
                <a:gd fmla="val 5754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nvSpPr>
          <p:spPr>
            <a:xfrm rot="1149714">
              <a:off x="5482291" y="1039825"/>
              <a:ext cx="2063742" cy="67087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Source Serif Pro"/>
                  <a:ea typeface="Source Serif Pro"/>
                  <a:cs typeface="Source Serif Pro"/>
                  <a:sym typeface="Source Serif Pro"/>
                </a:rPr>
                <a:t>But doesn’t overlay-align only operate on two images?</a:t>
              </a:r>
              <a:endParaRPr sz="1500">
                <a:latin typeface="Source Serif Pro"/>
                <a:ea typeface="Source Serif Pro"/>
                <a:cs typeface="Source Serif Pro"/>
                <a:sym typeface="Source Serif Pro"/>
              </a:endParaRPr>
            </a:p>
          </p:txBody>
        </p:sp>
      </p:grpSp>
      <p:sp>
        <p:nvSpPr>
          <p:cNvPr id="117" name="Google Shape;117;p19"/>
          <p:cNvSpPr txBox="1"/>
          <p:nvPr/>
        </p:nvSpPr>
        <p:spPr>
          <a:xfrm>
            <a:off x="4211150" y="3952275"/>
            <a:ext cx="4831800" cy="10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Source Serif Pro"/>
                <a:ea typeface="Source Serif Pro"/>
                <a:cs typeface="Source Serif Pro"/>
                <a:sym typeface="Source Serif Pro"/>
              </a:rPr>
              <a:t>How can we use overlay-align to put more than two images together???</a:t>
            </a:r>
            <a:endParaRPr b="1" sz="2100">
              <a:latin typeface="Source Serif Pro"/>
              <a:ea typeface="Source Serif Pro"/>
              <a:cs typeface="Source Serif Pro"/>
              <a:sym typeface="Source Serif Pro"/>
            </a:endParaRPr>
          </a:p>
        </p:txBody>
      </p:sp>
      <p:pic>
        <p:nvPicPr>
          <p:cNvPr id="118" name="Google Shape;118;p19"/>
          <p:cNvPicPr preferRelativeResize="0"/>
          <p:nvPr/>
        </p:nvPicPr>
        <p:blipFill>
          <a:blip r:embed="rId4">
            <a:alphaModFix/>
          </a:blip>
          <a:stretch>
            <a:fillRect/>
          </a:stretch>
        </p:blipFill>
        <p:spPr>
          <a:xfrm>
            <a:off x="5436425" y="346025"/>
            <a:ext cx="2381250" cy="175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000"/>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000"/>
                                        <p:tgtEl>
                                          <p:spTgt spid="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Evaluation Order</a:t>
            </a:r>
            <a:endParaRPr/>
          </a:p>
        </p:txBody>
      </p:sp>
      <p:sp>
        <p:nvSpPr>
          <p:cNvPr id="124" name="Google Shape;124;p20"/>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We can go about this in two ways!</a:t>
            </a:r>
            <a:endParaRPr/>
          </a:p>
          <a:p>
            <a:pPr indent="-342900" lvl="0" marL="457200" rtl="0" algn="l">
              <a:lnSpc>
                <a:spcPct val="100000"/>
              </a:lnSpc>
              <a:spcBef>
                <a:spcPts val="1000"/>
              </a:spcBef>
              <a:spcAft>
                <a:spcPts val="0"/>
              </a:spcAft>
              <a:buSzPts val="1800"/>
              <a:buChar char="•"/>
            </a:pPr>
            <a:r>
              <a:rPr lang="en"/>
              <a:t>What looks different between these?</a:t>
            </a:r>
            <a:endParaRPr/>
          </a:p>
          <a:p>
            <a:pPr indent="-342900" lvl="0" marL="457200" rtl="0" algn="l">
              <a:lnSpc>
                <a:spcPct val="100000"/>
              </a:lnSpc>
              <a:spcBef>
                <a:spcPts val="1000"/>
              </a:spcBef>
              <a:spcAft>
                <a:spcPts val="0"/>
              </a:spcAft>
              <a:buSzPts val="1800"/>
              <a:buChar char="•"/>
            </a:pPr>
            <a:r>
              <a:rPr lang="en"/>
              <a:t>What looks similar?</a:t>
            </a:r>
            <a:endParaRPr/>
          </a:p>
          <a:p>
            <a:pPr indent="-342900" lvl="0" marL="457200" rtl="0" algn="l">
              <a:lnSpc>
                <a:spcPct val="100000"/>
              </a:lnSpc>
              <a:spcBef>
                <a:spcPts val="1000"/>
              </a:spcBef>
              <a:spcAft>
                <a:spcPts val="0"/>
              </a:spcAft>
              <a:buSzPts val="1800"/>
              <a:buChar char="•"/>
            </a:pPr>
            <a:r>
              <a:rPr lang="en"/>
              <a:t>Is one better?</a:t>
            </a:r>
            <a:endParaRPr/>
          </a:p>
          <a:p>
            <a:pPr indent="0" lvl="0" marL="0" rtl="0" algn="l">
              <a:lnSpc>
                <a:spcPct val="100000"/>
              </a:lnSpc>
              <a:spcBef>
                <a:spcPts val="1000"/>
              </a:spcBef>
              <a:spcAft>
                <a:spcPts val="1000"/>
              </a:spcAft>
              <a:buNone/>
            </a:pPr>
            <a:r>
              <a:t/>
            </a:r>
            <a:endParaRPr/>
          </a:p>
        </p:txBody>
      </p:sp>
      <p:cxnSp>
        <p:nvCxnSpPr>
          <p:cNvPr id="125" name="Google Shape;125;p20"/>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pic>
        <p:nvPicPr>
          <p:cNvPr id="126" name="Google Shape;126;p20"/>
          <p:cNvPicPr preferRelativeResize="0"/>
          <p:nvPr/>
        </p:nvPicPr>
        <p:blipFill>
          <a:blip r:embed="rId3">
            <a:alphaModFix/>
          </a:blip>
          <a:stretch>
            <a:fillRect/>
          </a:stretch>
        </p:blipFill>
        <p:spPr>
          <a:xfrm>
            <a:off x="5065813" y="694575"/>
            <a:ext cx="3670851" cy="1205514"/>
          </a:xfrm>
          <a:prstGeom prst="rect">
            <a:avLst/>
          </a:prstGeom>
          <a:noFill/>
          <a:ln>
            <a:noFill/>
          </a:ln>
        </p:spPr>
      </p:pic>
      <p:pic>
        <p:nvPicPr>
          <p:cNvPr id="127" name="Google Shape;127;p20"/>
          <p:cNvPicPr preferRelativeResize="0"/>
          <p:nvPr/>
        </p:nvPicPr>
        <p:blipFill>
          <a:blip r:embed="rId4">
            <a:alphaModFix/>
          </a:blip>
          <a:stretch>
            <a:fillRect/>
          </a:stretch>
        </p:blipFill>
        <p:spPr>
          <a:xfrm>
            <a:off x="3893300" y="2379825"/>
            <a:ext cx="4995775" cy="236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animEffect filter="fade" transition="in">
                                      <p:cBhvr>
                                        <p:cTn dur="1000"/>
                                        <p:tgtEl>
                                          <p:spTgt spid="1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animEffect filter="fade" transition="in">
                                      <p:cBhvr>
                                        <p:cTn dur="1000"/>
                                        <p:tgtEl>
                                          <p:spTgt spid="1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animEffect filter="fade" transition="in">
                                      <p:cBhvr>
                                        <p:cTn dur="1000"/>
                                        <p:tgtEl>
                                          <p:spTgt spid="1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animEffect filter="fade" transition="in">
                                      <p:cBhvr>
                                        <p:cTn dur="1000"/>
                                        <p:tgtEl>
                                          <p:spTgt spid="1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animEffect filter="fade" transition="in">
                                      <p:cBhvr>
                                        <p:cTn dur="1000"/>
                                        <p:tgtEl>
                                          <p:spTgt spid="1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Naming Expressions</a:t>
            </a:r>
            <a:endParaRPr/>
          </a:p>
        </p:txBody>
      </p:sp>
      <p:sp>
        <p:nvSpPr>
          <p:cNvPr id="133" name="Google Shape;133;p21"/>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In addition to expressions that output something we can also save the output to a name</a:t>
            </a:r>
            <a:endParaRPr/>
          </a:p>
          <a:p>
            <a:pPr indent="-342900" lvl="0" marL="457200" rtl="0" algn="l">
              <a:lnSpc>
                <a:spcPct val="100000"/>
              </a:lnSpc>
              <a:spcBef>
                <a:spcPts val="1000"/>
              </a:spcBef>
              <a:spcAft>
                <a:spcPts val="0"/>
              </a:spcAft>
              <a:buSzPts val="1800"/>
              <a:buChar char="•"/>
            </a:pPr>
            <a:r>
              <a:rPr lang="en"/>
              <a:t>This is called a definition!</a:t>
            </a:r>
            <a:endParaRPr/>
          </a:p>
          <a:p>
            <a:pPr indent="-342900" lvl="0" marL="457200" rtl="0" algn="l">
              <a:lnSpc>
                <a:spcPct val="100000"/>
              </a:lnSpc>
              <a:spcBef>
                <a:spcPts val="1000"/>
              </a:spcBef>
              <a:spcAft>
                <a:spcPts val="0"/>
              </a:spcAft>
              <a:buSzPts val="1800"/>
              <a:buChar char="•"/>
            </a:pPr>
            <a:r>
              <a:rPr lang="en"/>
              <a:t>Use the = symbol to bind a name to a value!</a:t>
            </a:r>
            <a:endParaRPr/>
          </a:p>
          <a:p>
            <a:pPr indent="0" lvl="0" marL="0" rtl="0" algn="l">
              <a:lnSpc>
                <a:spcPct val="100000"/>
              </a:lnSpc>
              <a:spcBef>
                <a:spcPts val="1000"/>
              </a:spcBef>
              <a:spcAft>
                <a:spcPts val="0"/>
              </a:spcAft>
              <a:buNone/>
            </a:pPr>
            <a:r>
              <a:t/>
            </a:r>
            <a:endParaRPr/>
          </a:p>
          <a:p>
            <a:pPr indent="457200" lvl="0" marL="0" rtl="0" algn="l">
              <a:lnSpc>
                <a:spcPct val="100000"/>
              </a:lnSpc>
              <a:spcBef>
                <a:spcPts val="1000"/>
              </a:spcBef>
              <a:spcAft>
                <a:spcPts val="0"/>
              </a:spcAft>
              <a:buNone/>
            </a:pPr>
            <a:r>
              <a:rPr lang="en"/>
              <a:t>NAME = EXPRESSION</a:t>
            </a:r>
            <a:endParaRPr/>
          </a:p>
          <a:p>
            <a:pPr indent="0" lvl="0" marL="0" rtl="0" algn="l">
              <a:lnSpc>
                <a:spcPct val="100000"/>
              </a:lnSpc>
              <a:spcBef>
                <a:spcPts val="1000"/>
              </a:spcBef>
              <a:spcAft>
                <a:spcPts val="1000"/>
              </a:spcAft>
              <a:buNone/>
            </a:pPr>
            <a:r>
              <a:t/>
            </a:r>
            <a:endParaRPr/>
          </a:p>
        </p:txBody>
      </p:sp>
      <p:cxnSp>
        <p:nvCxnSpPr>
          <p:cNvPr id="134" name="Google Shape;134;p21"/>
          <p:cNvCxnSpPr/>
          <p:nvPr/>
        </p:nvCxnSpPr>
        <p:spPr>
          <a:xfrm>
            <a:off x="311692" y="346032"/>
            <a:ext cx="4185000" cy="0"/>
          </a:xfrm>
          <a:prstGeom prst="straightConnector1">
            <a:avLst/>
          </a:prstGeom>
          <a:noFill/>
          <a:ln cap="flat" cmpd="sng" w="9525">
            <a:solidFill>
              <a:schemeClr val="accent2"/>
            </a:solidFill>
            <a:prstDash val="solid"/>
            <a:round/>
            <a:headEnd len="med" w="med" type="none"/>
            <a:tailEnd len="med" w="med" type="none"/>
          </a:ln>
        </p:spPr>
      </p:cxnSp>
      <p:pic>
        <p:nvPicPr>
          <p:cNvPr descr="We type the expression star(40, &quot;solid&quot;, &quot;gold&quot;) and press enter. Pyret responds with an image of a gold star (that expression's value). &#10;&#10;Then, we type my-star = star(40, &quot;solid&quot;, &quot;gold&quot;). Pyret doesn't respond with anything. &#10;&#10;Finally, we type my-star and press enter. Pyret responds with the value of my-star: the same star as the first expression!" id="135" name="Google Shape;135;p21" title="Demonstration of statements in the interactions window"/>
          <p:cNvPicPr preferRelativeResize="0"/>
          <p:nvPr/>
        </p:nvPicPr>
        <p:blipFill>
          <a:blip r:embed="rId3">
            <a:alphaModFix/>
          </a:blip>
          <a:stretch>
            <a:fillRect/>
          </a:stretch>
        </p:blipFill>
        <p:spPr>
          <a:xfrm>
            <a:off x="4832400" y="425725"/>
            <a:ext cx="3999900" cy="2990226"/>
          </a:xfrm>
          <a:prstGeom prst="rect">
            <a:avLst/>
          </a:prstGeom>
          <a:noFill/>
          <a:ln>
            <a:noFill/>
          </a:ln>
        </p:spPr>
      </p:pic>
      <p:sp>
        <p:nvSpPr>
          <p:cNvPr id="136" name="Google Shape;136;p21"/>
          <p:cNvSpPr txBox="1"/>
          <p:nvPr>
            <p:ph idx="2" type="body"/>
          </p:nvPr>
        </p:nvSpPr>
        <p:spPr>
          <a:xfrm>
            <a:off x="4832400" y="3429000"/>
            <a:ext cx="3999900" cy="164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200"/>
              <a:t>Fig. E: </a:t>
            </a:r>
            <a:r>
              <a:rPr lang="en" sz="1000">
                <a:highlight>
                  <a:srgbClr val="F3F3F3"/>
                </a:highlight>
                <a:latin typeface="Fira Mono"/>
                <a:ea typeface="Fira Mono"/>
                <a:cs typeface="Fira Mono"/>
                <a:sym typeface="Fira Mono"/>
              </a:rPr>
              <a:t>star(40, “solid”, “gold”)</a:t>
            </a:r>
            <a:r>
              <a:rPr i="1" lang="en" sz="1200"/>
              <a:t> is an expression. When you give it to Pyret, it evaluates to an </a:t>
            </a:r>
            <a:r>
              <a:rPr lang="en" sz="1000">
                <a:highlight>
                  <a:srgbClr val="F3F3F3"/>
                </a:highlight>
                <a:latin typeface="Fira Mono"/>
                <a:ea typeface="Fira Mono"/>
                <a:cs typeface="Fira Mono"/>
                <a:sym typeface="Fira Mono"/>
              </a:rPr>
              <a:t>Image</a:t>
            </a:r>
            <a:r>
              <a:rPr i="1" lang="en" sz="1200"/>
              <a:t>. However, if you enter a definition binding the name</a:t>
            </a:r>
            <a:r>
              <a:rPr i="1" lang="en" sz="1200"/>
              <a:t> </a:t>
            </a:r>
            <a:r>
              <a:rPr lang="en" sz="1000">
                <a:highlight>
                  <a:srgbClr val="F3F3F3"/>
                </a:highlight>
                <a:latin typeface="Fira Mono"/>
                <a:ea typeface="Fira Mono"/>
                <a:cs typeface="Fira Mono"/>
                <a:sym typeface="Fira Mono"/>
              </a:rPr>
              <a:t>my-star</a:t>
            </a:r>
            <a:r>
              <a:rPr i="1" lang="en" sz="1200"/>
              <a:t> to the same expression, Pyret doesn’t output anything! It is just associates the name with the expression. Later in the code you can use the name to refer to associated expression.</a:t>
            </a:r>
            <a:endParaRPr i="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